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
  </p:notesMasterIdLst>
  <p:handoutMasterIdLst>
    <p:handoutMasterId r:id="rId78"/>
  </p:handoutMasterIdLst>
  <p:sldIdLst>
    <p:sldId id="263" r:id="rId2"/>
    <p:sldId id="381" r:id="rId3"/>
    <p:sldId id="406" r:id="rId4"/>
    <p:sldId id="407" r:id="rId5"/>
    <p:sldId id="396" r:id="rId6"/>
    <p:sldId id="409" r:id="rId7"/>
    <p:sldId id="388" r:id="rId8"/>
    <p:sldId id="314" r:id="rId9"/>
    <p:sldId id="410" r:id="rId10"/>
    <p:sldId id="408" r:id="rId11"/>
    <p:sldId id="395" r:id="rId12"/>
    <p:sldId id="319" r:id="rId13"/>
    <p:sldId id="318" r:id="rId14"/>
    <p:sldId id="405" r:id="rId15"/>
    <p:sldId id="286" r:id="rId16"/>
    <p:sldId id="270" r:id="rId17"/>
    <p:sldId id="401" r:id="rId18"/>
    <p:sldId id="317" r:id="rId19"/>
    <p:sldId id="328" r:id="rId20"/>
    <p:sldId id="393" r:id="rId21"/>
    <p:sldId id="399" r:id="rId22"/>
    <p:sldId id="339" r:id="rId23"/>
    <p:sldId id="404" r:id="rId24"/>
    <p:sldId id="400" r:id="rId25"/>
    <p:sldId id="359" r:id="rId26"/>
    <p:sldId id="368" r:id="rId27"/>
    <p:sldId id="369" r:id="rId28"/>
    <p:sldId id="370" r:id="rId29"/>
    <p:sldId id="371" r:id="rId30"/>
    <p:sldId id="366" r:id="rId31"/>
    <p:sldId id="360" r:id="rId32"/>
    <p:sldId id="398" r:id="rId33"/>
    <p:sldId id="380" r:id="rId34"/>
    <p:sldId id="374" r:id="rId35"/>
    <p:sldId id="375" r:id="rId36"/>
    <p:sldId id="376" r:id="rId37"/>
    <p:sldId id="377" r:id="rId38"/>
    <p:sldId id="378" r:id="rId39"/>
    <p:sldId id="361" r:id="rId40"/>
    <p:sldId id="332" r:id="rId41"/>
    <p:sldId id="347" r:id="rId42"/>
    <p:sldId id="343" r:id="rId43"/>
    <p:sldId id="285" r:id="rId44"/>
    <p:sldId id="344" r:id="rId45"/>
    <p:sldId id="345" r:id="rId46"/>
    <p:sldId id="340" r:id="rId47"/>
    <p:sldId id="326" r:id="rId48"/>
    <p:sldId id="346" r:id="rId49"/>
    <p:sldId id="336" r:id="rId50"/>
    <p:sldId id="338" r:id="rId51"/>
    <p:sldId id="337" r:id="rId52"/>
    <p:sldId id="330" r:id="rId53"/>
    <p:sldId id="341" r:id="rId54"/>
    <p:sldId id="342" r:id="rId55"/>
    <p:sldId id="354" r:id="rId56"/>
    <p:sldId id="355" r:id="rId57"/>
    <p:sldId id="348" r:id="rId58"/>
    <p:sldId id="350" r:id="rId59"/>
    <p:sldId id="356" r:id="rId60"/>
    <p:sldId id="363" r:id="rId61"/>
    <p:sldId id="364" r:id="rId62"/>
    <p:sldId id="352" r:id="rId63"/>
    <p:sldId id="357" r:id="rId64"/>
    <p:sldId id="358" r:id="rId65"/>
    <p:sldId id="365" r:id="rId66"/>
    <p:sldId id="321" r:id="rId67"/>
    <p:sldId id="322" r:id="rId68"/>
    <p:sldId id="310" r:id="rId69"/>
    <p:sldId id="305" r:id="rId70"/>
    <p:sldId id="309" r:id="rId71"/>
    <p:sldId id="308" r:id="rId72"/>
    <p:sldId id="307" r:id="rId73"/>
    <p:sldId id="306" r:id="rId74"/>
    <p:sldId id="313" r:id="rId75"/>
    <p:sldId id="312" r:id="rId76"/>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18A23EDE-9206-AC47-8059-C326B080776F}">
          <p14:sldIdLst>
            <p14:sldId id="263"/>
            <p14:sldId id="381"/>
            <p14:sldId id="406"/>
            <p14:sldId id="407"/>
            <p14:sldId id="396"/>
            <p14:sldId id="409"/>
            <p14:sldId id="388"/>
            <p14:sldId id="314"/>
            <p14:sldId id="410"/>
            <p14:sldId id="408"/>
            <p14:sldId id="395"/>
            <p14:sldId id="319"/>
            <p14:sldId id="318"/>
            <p14:sldId id="405"/>
            <p14:sldId id="286"/>
            <p14:sldId id="270"/>
            <p14:sldId id="401"/>
          </p14:sldIdLst>
        </p14:section>
        <p14:section name="Backup Slides" id="{884A6054-0809-B84C-8626-CA2005B86A55}">
          <p14:sldIdLst>
            <p14:sldId id="317"/>
            <p14:sldId id="328"/>
            <p14:sldId id="393"/>
            <p14:sldId id="399"/>
            <p14:sldId id="339"/>
            <p14:sldId id="404"/>
            <p14:sldId id="400"/>
            <p14:sldId id="359"/>
            <p14:sldId id="368"/>
            <p14:sldId id="369"/>
            <p14:sldId id="370"/>
            <p14:sldId id="371"/>
            <p14:sldId id="366"/>
            <p14:sldId id="360"/>
            <p14:sldId id="398"/>
            <p14:sldId id="380"/>
            <p14:sldId id="374"/>
            <p14:sldId id="375"/>
            <p14:sldId id="376"/>
            <p14:sldId id="377"/>
            <p14:sldId id="378"/>
            <p14:sldId id="361"/>
            <p14:sldId id="332"/>
            <p14:sldId id="347"/>
            <p14:sldId id="343"/>
            <p14:sldId id="285"/>
          </p14:sldIdLst>
        </p14:section>
        <p14:section name="Background" id="{74CB0580-3998-A84B-85A2-A0C93E63B77D}">
          <p14:sldIdLst>
            <p14:sldId id="344"/>
            <p14:sldId id="345"/>
            <p14:sldId id="340"/>
            <p14:sldId id="326"/>
            <p14:sldId id="346"/>
            <p14:sldId id="336"/>
            <p14:sldId id="338"/>
            <p14:sldId id="337"/>
            <p14:sldId id="330"/>
            <p14:sldId id="341"/>
            <p14:sldId id="342"/>
            <p14:sldId id="354"/>
            <p14:sldId id="355"/>
          </p14:sldIdLst>
        </p14:section>
        <p14:section name="Applied Methods" id="{69430789-D7C7-4942-AC81-69702A2BCFCB}">
          <p14:sldIdLst>
            <p14:sldId id="348"/>
            <p14:sldId id="350"/>
            <p14:sldId id="356"/>
            <p14:sldId id="363"/>
            <p14:sldId id="364"/>
            <p14:sldId id="352"/>
            <p14:sldId id="357"/>
            <p14:sldId id="358"/>
            <p14:sldId id="365"/>
          </p14:sldIdLst>
        </p14:section>
        <p14:section name="Results" id="{942781CE-2E14-974A-AF9A-A975D002D4A6}">
          <p14:sldIdLst>
            <p14:sldId id="321"/>
            <p14:sldId id="322"/>
            <p14:sldId id="310"/>
            <p14:sldId id="305"/>
            <p14:sldId id="309"/>
            <p14:sldId id="308"/>
            <p14:sldId id="307"/>
            <p14:sldId id="306"/>
            <p14:sldId id="313"/>
            <p14:sldId id="312"/>
          </p14:sldIdLst>
        </p14:section>
        <p14:section name="WIP Slides" id="{2966BBA5-44D5-E74D-B6F4-C8B344EFBA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6"/>
    <a:srgbClr val="72777A"/>
    <a:srgbClr val="8B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03" autoAdjust="0"/>
    <p:restoredTop sz="36180" autoAdjust="0"/>
  </p:normalViewPr>
  <p:slideViewPr>
    <p:cSldViewPr snapToGrid="0">
      <p:cViewPr varScale="1">
        <p:scale>
          <a:sx n="69" d="100"/>
          <a:sy n="69" d="100"/>
        </p:scale>
        <p:origin x="6512" y="184"/>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showGuides="1">
      <p:cViewPr varScale="1">
        <p:scale>
          <a:sx n="70" d="100"/>
          <a:sy n="70" d="100"/>
        </p:scale>
        <p:origin x="251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0.svg"/><Relationship Id="rId1" Type="http://schemas.openxmlformats.org/officeDocument/2006/relationships/image" Target="../media/image89.png"/><Relationship Id="rId4" Type="http://schemas.openxmlformats.org/officeDocument/2006/relationships/image" Target="../media/image55.svg"/></Relationships>
</file>

<file path=ppt/diagrams/_rels/data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9.svg"/></Relationships>
</file>

<file path=ppt/diagrams/_rels/data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ata9.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84.sv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0.svg"/><Relationship Id="rId1" Type="http://schemas.openxmlformats.org/officeDocument/2006/relationships/image" Target="../media/image89.png"/><Relationship Id="rId4" Type="http://schemas.openxmlformats.org/officeDocument/2006/relationships/image" Target="../media/image5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9.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84.sv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52EFB-372C-4BA7-BB83-98DA3A6DBEB7}" type="doc">
      <dgm:prSet loTypeId="urn:microsoft.com/office/officeart/2018/2/layout/IconVerticalSolidList" loCatId="icon" qsTypeId="urn:microsoft.com/office/officeart/2005/8/quickstyle/simple4" qsCatId="simple" csTypeId="urn:microsoft.com/office/officeart/2005/8/colors/accent5_2" csCatId="accent5" phldr="1"/>
      <dgm:spPr/>
      <dgm:t>
        <a:bodyPr/>
        <a:lstStyle/>
        <a:p>
          <a:endParaRPr lang="en-US"/>
        </a:p>
      </dgm:t>
    </dgm:pt>
    <dgm:pt modelId="{0F5E92E1-9F56-4F13-9203-8C9637CDF2C3}">
      <dgm:prSet/>
      <dgm:spPr/>
      <dgm:t>
        <a:bodyPr/>
        <a:lstStyle/>
        <a:p>
          <a:pPr>
            <a:lnSpc>
              <a:spcPct val="100000"/>
            </a:lnSpc>
          </a:pPr>
          <a:r>
            <a:rPr lang="en-GB" b="1" dirty="0"/>
            <a:t>Hypothesis 1: </a:t>
          </a:r>
          <a:r>
            <a:rPr lang="en-GB" i="1" dirty="0"/>
            <a:t>A micro-frontend architecture using a shared </a:t>
          </a:r>
          <a:r>
            <a:rPr lang="en-GB" i="1" dirty="0" err="1"/>
            <a:t>GraphQL</a:t>
          </a:r>
          <a:r>
            <a:rPr lang="en-GB" i="1" dirty="0"/>
            <a:t> caching layer with query reduction can solve the problems of over-fetching and over-requesting inside a distributed architecture. The total number of network requests and network traffic can be drastically reduced. </a:t>
          </a:r>
          <a:endParaRPr lang="en-US" i="1" dirty="0"/>
        </a:p>
      </dgm:t>
    </dgm:pt>
    <dgm:pt modelId="{CE67EB3B-455C-4E7C-8717-8DEFB2C70452}" type="parTrans" cxnId="{9387E84F-2384-430D-908C-5DE2F449FD90}">
      <dgm:prSet/>
      <dgm:spPr/>
      <dgm:t>
        <a:bodyPr/>
        <a:lstStyle/>
        <a:p>
          <a:endParaRPr lang="en-US"/>
        </a:p>
      </dgm:t>
    </dgm:pt>
    <dgm:pt modelId="{9B501BA8-7979-4819-9920-D025E49FEE3D}" type="sibTrans" cxnId="{9387E84F-2384-430D-908C-5DE2F449FD90}">
      <dgm:prSet/>
      <dgm:spPr/>
      <dgm:t>
        <a:bodyPr/>
        <a:lstStyle/>
        <a:p>
          <a:endParaRPr lang="en-US"/>
        </a:p>
      </dgm:t>
    </dgm:pt>
    <dgm:pt modelId="{D52D6325-F167-47B5-98EB-940BFE7DE54D}">
      <dgm:prSet/>
      <dgm:spPr/>
      <dgm:t>
        <a:bodyPr/>
        <a:lstStyle/>
        <a:p>
          <a:pPr>
            <a:lnSpc>
              <a:spcPct val="100000"/>
            </a:lnSpc>
          </a:pPr>
          <a:r>
            <a:rPr lang="en-GB" b="1" dirty="0"/>
            <a:t>Hypothesis 2: </a:t>
          </a:r>
          <a:r>
            <a:rPr lang="en-GB" i="1" dirty="0"/>
            <a:t>The caching strategy proposed in this thesis is versatile enough to be effectively implemented in various contexts, providing sufficient flexibility to be independent of the technology used. </a:t>
          </a:r>
          <a:endParaRPr lang="en-US" i="1" dirty="0"/>
        </a:p>
      </dgm:t>
    </dgm:pt>
    <dgm:pt modelId="{18AFE9BC-600A-4C19-9455-E699C0AC423F}" type="parTrans" cxnId="{19D7AC76-33B8-4FFE-BA82-44B0722E6FBB}">
      <dgm:prSet/>
      <dgm:spPr/>
      <dgm:t>
        <a:bodyPr/>
        <a:lstStyle/>
        <a:p>
          <a:endParaRPr lang="en-US"/>
        </a:p>
      </dgm:t>
    </dgm:pt>
    <dgm:pt modelId="{5B88076F-B906-44EF-BE0A-A19880ADBC3F}" type="sibTrans" cxnId="{19D7AC76-33B8-4FFE-BA82-44B0722E6FBB}">
      <dgm:prSet/>
      <dgm:spPr/>
      <dgm:t>
        <a:bodyPr/>
        <a:lstStyle/>
        <a:p>
          <a:endParaRPr lang="en-US"/>
        </a:p>
      </dgm:t>
    </dgm:pt>
    <dgm:pt modelId="{D1E45300-3232-456A-8821-D61DEEBCD26F}" type="pres">
      <dgm:prSet presAssocID="{16752EFB-372C-4BA7-BB83-98DA3A6DBEB7}" presName="root" presStyleCnt="0">
        <dgm:presLayoutVars>
          <dgm:dir/>
          <dgm:resizeHandles val="exact"/>
        </dgm:presLayoutVars>
      </dgm:prSet>
      <dgm:spPr/>
    </dgm:pt>
    <dgm:pt modelId="{FF8AEEDC-C1A3-4EE7-911A-45C08A103FD2}" type="pres">
      <dgm:prSet presAssocID="{0F5E92E1-9F56-4F13-9203-8C9637CDF2C3}" presName="compNode" presStyleCnt="0"/>
      <dgm:spPr/>
    </dgm:pt>
    <dgm:pt modelId="{FCFFD0EF-1144-4795-A9DA-E2BBE4665E52}" type="pres">
      <dgm:prSet presAssocID="{0F5E92E1-9F56-4F13-9203-8C9637CDF2C3}" presName="bgRect" presStyleLbl="bgShp" presStyleIdx="0" presStyleCnt="2"/>
      <dgm:spPr/>
    </dgm:pt>
    <dgm:pt modelId="{9DBBE1B9-C7F4-46F5-A841-F8FB54E2B14A}" type="pres">
      <dgm:prSet presAssocID="{0F5E92E1-9F56-4F13-9203-8C9637CDF2C3}"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DB1172BC-A51E-4A15-83D7-167854CE86F8}" type="pres">
      <dgm:prSet presAssocID="{0F5E92E1-9F56-4F13-9203-8C9637CDF2C3}" presName="spaceRect" presStyleCnt="0"/>
      <dgm:spPr/>
    </dgm:pt>
    <dgm:pt modelId="{E5B40BEC-CBC3-42F6-990F-12F4602F0527}" type="pres">
      <dgm:prSet presAssocID="{0F5E92E1-9F56-4F13-9203-8C9637CDF2C3}" presName="parTx" presStyleLbl="revTx" presStyleIdx="0" presStyleCnt="2">
        <dgm:presLayoutVars>
          <dgm:chMax val="0"/>
          <dgm:chPref val="0"/>
        </dgm:presLayoutVars>
      </dgm:prSet>
      <dgm:spPr/>
    </dgm:pt>
    <dgm:pt modelId="{0FC50F8A-1277-4933-8681-5F780487AA07}" type="pres">
      <dgm:prSet presAssocID="{9B501BA8-7979-4819-9920-D025E49FEE3D}" presName="sibTrans" presStyleCnt="0"/>
      <dgm:spPr/>
    </dgm:pt>
    <dgm:pt modelId="{CAA725B4-3F99-44C2-B18F-56E555805CF2}" type="pres">
      <dgm:prSet presAssocID="{D52D6325-F167-47B5-98EB-940BFE7DE54D}" presName="compNode" presStyleCnt="0"/>
      <dgm:spPr/>
    </dgm:pt>
    <dgm:pt modelId="{41D9164E-F63B-4A0F-A767-613DDB91293C}" type="pres">
      <dgm:prSet presAssocID="{D52D6325-F167-47B5-98EB-940BFE7DE54D}" presName="bgRect" presStyleLbl="bgShp" presStyleIdx="1" presStyleCnt="2"/>
      <dgm:spPr/>
    </dgm:pt>
    <dgm:pt modelId="{95BEDDFE-EFB1-493D-8879-97EEA9854D0D}" type="pres">
      <dgm:prSet presAssocID="{D52D6325-F167-47B5-98EB-940BFE7DE54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acking Box Open outline"/>
        </a:ext>
      </dgm:extLst>
    </dgm:pt>
    <dgm:pt modelId="{B5668941-88A2-4DC9-BF18-531D56503E39}" type="pres">
      <dgm:prSet presAssocID="{D52D6325-F167-47B5-98EB-940BFE7DE54D}" presName="spaceRect" presStyleCnt="0"/>
      <dgm:spPr/>
    </dgm:pt>
    <dgm:pt modelId="{E237E9F3-2D50-4DB5-82D5-F3EEB0A8DF37}" type="pres">
      <dgm:prSet presAssocID="{D52D6325-F167-47B5-98EB-940BFE7DE54D}" presName="parTx" presStyleLbl="revTx" presStyleIdx="1" presStyleCnt="2">
        <dgm:presLayoutVars>
          <dgm:chMax val="0"/>
          <dgm:chPref val="0"/>
        </dgm:presLayoutVars>
      </dgm:prSet>
      <dgm:spPr/>
    </dgm:pt>
  </dgm:ptLst>
  <dgm:cxnLst>
    <dgm:cxn modelId="{13E81606-09D4-4C56-A55F-C097730C8F31}" type="presOf" srcId="{0F5E92E1-9F56-4F13-9203-8C9637CDF2C3}" destId="{E5B40BEC-CBC3-42F6-990F-12F4602F0527}" srcOrd="0" destOrd="0" presId="urn:microsoft.com/office/officeart/2018/2/layout/IconVerticalSolidList"/>
    <dgm:cxn modelId="{D961AB28-94EC-4300-9152-42C7572216E7}" type="presOf" srcId="{16752EFB-372C-4BA7-BB83-98DA3A6DBEB7}" destId="{D1E45300-3232-456A-8821-D61DEEBCD26F}" srcOrd="0" destOrd="0" presId="urn:microsoft.com/office/officeart/2018/2/layout/IconVerticalSolidList"/>
    <dgm:cxn modelId="{9387E84F-2384-430D-908C-5DE2F449FD90}" srcId="{16752EFB-372C-4BA7-BB83-98DA3A6DBEB7}" destId="{0F5E92E1-9F56-4F13-9203-8C9637CDF2C3}" srcOrd="0" destOrd="0" parTransId="{CE67EB3B-455C-4E7C-8717-8DEFB2C70452}" sibTransId="{9B501BA8-7979-4819-9920-D025E49FEE3D}"/>
    <dgm:cxn modelId="{19D7AC76-33B8-4FFE-BA82-44B0722E6FBB}" srcId="{16752EFB-372C-4BA7-BB83-98DA3A6DBEB7}" destId="{D52D6325-F167-47B5-98EB-940BFE7DE54D}" srcOrd="1" destOrd="0" parTransId="{18AFE9BC-600A-4C19-9455-E699C0AC423F}" sibTransId="{5B88076F-B906-44EF-BE0A-A19880ADBC3F}"/>
    <dgm:cxn modelId="{549FF386-EE48-480A-B53E-B67909612FC3}" type="presOf" srcId="{D52D6325-F167-47B5-98EB-940BFE7DE54D}" destId="{E237E9F3-2D50-4DB5-82D5-F3EEB0A8DF37}" srcOrd="0" destOrd="0" presId="urn:microsoft.com/office/officeart/2018/2/layout/IconVerticalSolidList"/>
    <dgm:cxn modelId="{2EC8DA94-102B-402F-964C-351FCC2493F6}" type="presParOf" srcId="{D1E45300-3232-456A-8821-D61DEEBCD26F}" destId="{FF8AEEDC-C1A3-4EE7-911A-45C08A103FD2}" srcOrd="0" destOrd="0" presId="urn:microsoft.com/office/officeart/2018/2/layout/IconVerticalSolidList"/>
    <dgm:cxn modelId="{E7C17BE7-0872-4DE3-9116-5855519D3E9B}" type="presParOf" srcId="{FF8AEEDC-C1A3-4EE7-911A-45C08A103FD2}" destId="{FCFFD0EF-1144-4795-A9DA-E2BBE4665E52}" srcOrd="0" destOrd="0" presId="urn:microsoft.com/office/officeart/2018/2/layout/IconVerticalSolidList"/>
    <dgm:cxn modelId="{7C2CC3E9-A027-45B5-8D6D-170CE454BFBC}" type="presParOf" srcId="{FF8AEEDC-C1A3-4EE7-911A-45C08A103FD2}" destId="{9DBBE1B9-C7F4-46F5-A841-F8FB54E2B14A}" srcOrd="1" destOrd="0" presId="urn:microsoft.com/office/officeart/2018/2/layout/IconVerticalSolidList"/>
    <dgm:cxn modelId="{C25AFAFB-0C8B-45E6-ACE1-3E7CAD18F89C}" type="presParOf" srcId="{FF8AEEDC-C1A3-4EE7-911A-45C08A103FD2}" destId="{DB1172BC-A51E-4A15-83D7-167854CE86F8}" srcOrd="2" destOrd="0" presId="urn:microsoft.com/office/officeart/2018/2/layout/IconVerticalSolidList"/>
    <dgm:cxn modelId="{7788112C-2820-4D50-9D51-B2F80013265D}" type="presParOf" srcId="{FF8AEEDC-C1A3-4EE7-911A-45C08A103FD2}" destId="{E5B40BEC-CBC3-42F6-990F-12F4602F0527}" srcOrd="3" destOrd="0" presId="urn:microsoft.com/office/officeart/2018/2/layout/IconVerticalSolidList"/>
    <dgm:cxn modelId="{AB250777-3C0F-48F4-A1E4-89ED3B97C78F}" type="presParOf" srcId="{D1E45300-3232-456A-8821-D61DEEBCD26F}" destId="{0FC50F8A-1277-4933-8681-5F780487AA07}" srcOrd="1" destOrd="0" presId="urn:microsoft.com/office/officeart/2018/2/layout/IconVerticalSolidList"/>
    <dgm:cxn modelId="{74F56A5A-1601-4C6D-A146-AFEA1F1C6475}" type="presParOf" srcId="{D1E45300-3232-456A-8821-D61DEEBCD26F}" destId="{CAA725B4-3F99-44C2-B18F-56E555805CF2}" srcOrd="2" destOrd="0" presId="urn:microsoft.com/office/officeart/2018/2/layout/IconVerticalSolidList"/>
    <dgm:cxn modelId="{FC3A1E9A-601A-42EE-B357-F28EF3AADCF0}" type="presParOf" srcId="{CAA725B4-3F99-44C2-B18F-56E555805CF2}" destId="{41D9164E-F63B-4A0F-A767-613DDB91293C}" srcOrd="0" destOrd="0" presId="urn:microsoft.com/office/officeart/2018/2/layout/IconVerticalSolidList"/>
    <dgm:cxn modelId="{E2068363-9692-45FF-A596-45E35E10CB80}" type="presParOf" srcId="{CAA725B4-3F99-44C2-B18F-56E555805CF2}" destId="{95BEDDFE-EFB1-493D-8879-97EEA9854D0D}" srcOrd="1" destOrd="0" presId="urn:microsoft.com/office/officeart/2018/2/layout/IconVerticalSolidList"/>
    <dgm:cxn modelId="{AA7C840D-14F1-4070-9E10-3E3F520FB2F2}" type="presParOf" srcId="{CAA725B4-3F99-44C2-B18F-56E555805CF2}" destId="{B5668941-88A2-4DC9-BF18-531D56503E39}" srcOrd="2" destOrd="0" presId="urn:microsoft.com/office/officeart/2018/2/layout/IconVerticalSolidList"/>
    <dgm:cxn modelId="{637C5834-0243-4E59-9DD0-1857A34303E8}" type="presParOf" srcId="{CAA725B4-3F99-44C2-B18F-56E555805CF2}" destId="{E237E9F3-2D50-4DB5-82D5-F3EEB0A8DF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6752EFB-372C-4BA7-BB83-98DA3A6DBEB7}" type="doc">
      <dgm:prSet loTypeId="urn:microsoft.com/office/officeart/2018/2/layout/IconVerticalSolidList" loCatId="icon" qsTypeId="urn:microsoft.com/office/officeart/2005/8/quickstyle/simple4" qsCatId="simple" csTypeId="urn:microsoft.com/office/officeart/2005/8/colors/accent5_2" csCatId="accent5" phldr="1"/>
      <dgm:spPr/>
      <dgm:t>
        <a:bodyPr/>
        <a:lstStyle/>
        <a:p>
          <a:endParaRPr lang="en-US"/>
        </a:p>
      </dgm:t>
    </dgm:pt>
    <dgm:pt modelId="{D52D6325-F167-47B5-98EB-940BFE7DE54D}">
      <dgm:prSet/>
      <dgm:spPr/>
      <dgm:t>
        <a:bodyPr/>
        <a:lstStyle/>
        <a:p>
          <a:pPr>
            <a:lnSpc>
              <a:spcPct val="100000"/>
            </a:lnSpc>
          </a:pPr>
          <a:r>
            <a:rPr lang="en-US" dirty="0"/>
            <a:t>Client-Side integration</a:t>
          </a:r>
          <a:endParaRPr lang="en-US" i="1" dirty="0"/>
        </a:p>
      </dgm:t>
    </dgm:pt>
    <dgm:pt modelId="{18AFE9BC-600A-4C19-9455-E699C0AC423F}" type="parTrans" cxnId="{19D7AC76-33B8-4FFE-BA82-44B0722E6FBB}">
      <dgm:prSet/>
      <dgm:spPr/>
      <dgm:t>
        <a:bodyPr/>
        <a:lstStyle/>
        <a:p>
          <a:endParaRPr lang="en-US"/>
        </a:p>
      </dgm:t>
    </dgm:pt>
    <dgm:pt modelId="{5B88076F-B906-44EF-BE0A-A19880ADBC3F}" type="sibTrans" cxnId="{19D7AC76-33B8-4FFE-BA82-44B0722E6FBB}">
      <dgm:prSet/>
      <dgm:spPr/>
      <dgm:t>
        <a:bodyPr/>
        <a:lstStyle/>
        <a:p>
          <a:endParaRPr lang="en-US"/>
        </a:p>
      </dgm:t>
    </dgm:pt>
    <dgm:pt modelId="{0F5E92E1-9F56-4F13-9203-8C9637CDF2C3}">
      <dgm:prSet/>
      <dgm:spPr/>
      <dgm:t>
        <a:bodyPr/>
        <a:lstStyle/>
        <a:p>
          <a:pPr>
            <a:lnSpc>
              <a:spcPct val="100000"/>
            </a:lnSpc>
          </a:pPr>
          <a:r>
            <a:rPr lang="en-US" dirty="0"/>
            <a:t>Server-Side integration</a:t>
          </a:r>
          <a:endParaRPr lang="en-US" i="1" dirty="0"/>
        </a:p>
      </dgm:t>
    </dgm:pt>
    <dgm:pt modelId="{9B501BA8-7979-4819-9920-D025E49FEE3D}" type="sibTrans" cxnId="{9387E84F-2384-430D-908C-5DE2F449FD90}">
      <dgm:prSet/>
      <dgm:spPr/>
      <dgm:t>
        <a:bodyPr/>
        <a:lstStyle/>
        <a:p>
          <a:endParaRPr lang="en-US"/>
        </a:p>
      </dgm:t>
    </dgm:pt>
    <dgm:pt modelId="{CE67EB3B-455C-4E7C-8717-8DEFB2C70452}" type="parTrans" cxnId="{9387E84F-2384-430D-908C-5DE2F449FD90}">
      <dgm:prSet/>
      <dgm:spPr/>
      <dgm:t>
        <a:bodyPr/>
        <a:lstStyle/>
        <a:p>
          <a:endParaRPr lang="en-US"/>
        </a:p>
      </dgm:t>
    </dgm:pt>
    <dgm:pt modelId="{D1E45300-3232-456A-8821-D61DEEBCD26F}" type="pres">
      <dgm:prSet presAssocID="{16752EFB-372C-4BA7-BB83-98DA3A6DBEB7}" presName="root" presStyleCnt="0">
        <dgm:presLayoutVars>
          <dgm:dir/>
          <dgm:resizeHandles val="exact"/>
        </dgm:presLayoutVars>
      </dgm:prSet>
      <dgm:spPr/>
    </dgm:pt>
    <dgm:pt modelId="{FF8AEEDC-C1A3-4EE7-911A-45C08A103FD2}" type="pres">
      <dgm:prSet presAssocID="{0F5E92E1-9F56-4F13-9203-8C9637CDF2C3}" presName="compNode" presStyleCnt="0"/>
      <dgm:spPr/>
    </dgm:pt>
    <dgm:pt modelId="{FCFFD0EF-1144-4795-A9DA-E2BBE4665E52}" type="pres">
      <dgm:prSet presAssocID="{0F5E92E1-9F56-4F13-9203-8C9637CDF2C3}" presName="bgRect" presStyleLbl="bgShp" presStyleIdx="0" presStyleCnt="2" custLinFactNeighborY="-469"/>
      <dgm:spPr/>
    </dgm:pt>
    <dgm:pt modelId="{9DBBE1B9-C7F4-46F5-A841-F8FB54E2B14A}" type="pres">
      <dgm:prSet presAssocID="{0F5E92E1-9F56-4F13-9203-8C9637CDF2C3}"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erver outline"/>
        </a:ext>
      </dgm:extLst>
    </dgm:pt>
    <dgm:pt modelId="{DB1172BC-A51E-4A15-83D7-167854CE86F8}" type="pres">
      <dgm:prSet presAssocID="{0F5E92E1-9F56-4F13-9203-8C9637CDF2C3}" presName="spaceRect" presStyleCnt="0"/>
      <dgm:spPr/>
    </dgm:pt>
    <dgm:pt modelId="{E5B40BEC-CBC3-42F6-990F-12F4602F0527}" type="pres">
      <dgm:prSet presAssocID="{0F5E92E1-9F56-4F13-9203-8C9637CDF2C3}" presName="parTx" presStyleLbl="revTx" presStyleIdx="0" presStyleCnt="2">
        <dgm:presLayoutVars>
          <dgm:chMax val="0"/>
          <dgm:chPref val="0"/>
        </dgm:presLayoutVars>
      </dgm:prSet>
      <dgm:spPr/>
    </dgm:pt>
    <dgm:pt modelId="{0FC50F8A-1277-4933-8681-5F780487AA07}" type="pres">
      <dgm:prSet presAssocID="{9B501BA8-7979-4819-9920-D025E49FEE3D}" presName="sibTrans" presStyleCnt="0"/>
      <dgm:spPr/>
    </dgm:pt>
    <dgm:pt modelId="{CAA725B4-3F99-44C2-B18F-56E555805CF2}" type="pres">
      <dgm:prSet presAssocID="{D52D6325-F167-47B5-98EB-940BFE7DE54D}" presName="compNode" presStyleCnt="0"/>
      <dgm:spPr/>
    </dgm:pt>
    <dgm:pt modelId="{41D9164E-F63B-4A0F-A767-613DDB91293C}" type="pres">
      <dgm:prSet presAssocID="{D52D6325-F167-47B5-98EB-940BFE7DE54D}" presName="bgRect" presStyleLbl="bgShp" presStyleIdx="1" presStyleCnt="2"/>
      <dgm:spPr/>
    </dgm:pt>
    <dgm:pt modelId="{95BEDDFE-EFB1-493D-8879-97EEA9854D0D}" type="pres">
      <dgm:prSet presAssocID="{D52D6325-F167-47B5-98EB-940BFE7DE54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 outline"/>
        </a:ext>
      </dgm:extLst>
    </dgm:pt>
    <dgm:pt modelId="{B5668941-88A2-4DC9-BF18-531D56503E39}" type="pres">
      <dgm:prSet presAssocID="{D52D6325-F167-47B5-98EB-940BFE7DE54D}" presName="spaceRect" presStyleCnt="0"/>
      <dgm:spPr/>
    </dgm:pt>
    <dgm:pt modelId="{E237E9F3-2D50-4DB5-82D5-F3EEB0A8DF37}" type="pres">
      <dgm:prSet presAssocID="{D52D6325-F167-47B5-98EB-940BFE7DE54D}" presName="parTx" presStyleLbl="revTx" presStyleIdx="1" presStyleCnt="2">
        <dgm:presLayoutVars>
          <dgm:chMax val="0"/>
          <dgm:chPref val="0"/>
        </dgm:presLayoutVars>
      </dgm:prSet>
      <dgm:spPr/>
    </dgm:pt>
  </dgm:ptLst>
  <dgm:cxnLst>
    <dgm:cxn modelId="{D961AB28-94EC-4300-9152-42C7572216E7}" type="presOf" srcId="{16752EFB-372C-4BA7-BB83-98DA3A6DBEB7}" destId="{D1E45300-3232-456A-8821-D61DEEBCD26F}" srcOrd="0" destOrd="0" presId="urn:microsoft.com/office/officeart/2018/2/layout/IconVerticalSolidList"/>
    <dgm:cxn modelId="{9387E84F-2384-430D-908C-5DE2F449FD90}" srcId="{16752EFB-372C-4BA7-BB83-98DA3A6DBEB7}" destId="{0F5E92E1-9F56-4F13-9203-8C9637CDF2C3}" srcOrd="0" destOrd="0" parTransId="{CE67EB3B-455C-4E7C-8717-8DEFB2C70452}" sibTransId="{9B501BA8-7979-4819-9920-D025E49FEE3D}"/>
    <dgm:cxn modelId="{2B7DF750-2722-C04F-B41C-D3B740F3EB8A}" type="presOf" srcId="{D52D6325-F167-47B5-98EB-940BFE7DE54D}" destId="{E237E9F3-2D50-4DB5-82D5-F3EEB0A8DF37}" srcOrd="0" destOrd="0" presId="urn:microsoft.com/office/officeart/2018/2/layout/IconVerticalSolidList"/>
    <dgm:cxn modelId="{3B79586D-292F-DB49-B350-B86C444A33EF}" type="presOf" srcId="{0F5E92E1-9F56-4F13-9203-8C9637CDF2C3}" destId="{E5B40BEC-CBC3-42F6-990F-12F4602F0527}" srcOrd="0" destOrd="0" presId="urn:microsoft.com/office/officeart/2018/2/layout/IconVerticalSolidList"/>
    <dgm:cxn modelId="{19D7AC76-33B8-4FFE-BA82-44B0722E6FBB}" srcId="{16752EFB-372C-4BA7-BB83-98DA3A6DBEB7}" destId="{D52D6325-F167-47B5-98EB-940BFE7DE54D}" srcOrd="1" destOrd="0" parTransId="{18AFE9BC-600A-4C19-9455-E699C0AC423F}" sibTransId="{5B88076F-B906-44EF-BE0A-A19880ADBC3F}"/>
    <dgm:cxn modelId="{557B32B7-585D-E64F-88C5-1D61E79E8A21}" type="presParOf" srcId="{D1E45300-3232-456A-8821-D61DEEBCD26F}" destId="{FF8AEEDC-C1A3-4EE7-911A-45C08A103FD2}" srcOrd="0" destOrd="0" presId="urn:microsoft.com/office/officeart/2018/2/layout/IconVerticalSolidList"/>
    <dgm:cxn modelId="{F327CABE-DEC8-3544-9B88-FB0D72948D45}" type="presParOf" srcId="{FF8AEEDC-C1A3-4EE7-911A-45C08A103FD2}" destId="{FCFFD0EF-1144-4795-A9DA-E2BBE4665E52}" srcOrd="0" destOrd="0" presId="urn:microsoft.com/office/officeart/2018/2/layout/IconVerticalSolidList"/>
    <dgm:cxn modelId="{89B7981E-A62F-9C4D-9F47-E356802EE378}" type="presParOf" srcId="{FF8AEEDC-C1A3-4EE7-911A-45C08A103FD2}" destId="{9DBBE1B9-C7F4-46F5-A841-F8FB54E2B14A}" srcOrd="1" destOrd="0" presId="urn:microsoft.com/office/officeart/2018/2/layout/IconVerticalSolidList"/>
    <dgm:cxn modelId="{5E9F80E0-FEF1-4E4C-BE1B-4D2AF7A2978F}" type="presParOf" srcId="{FF8AEEDC-C1A3-4EE7-911A-45C08A103FD2}" destId="{DB1172BC-A51E-4A15-83D7-167854CE86F8}" srcOrd="2" destOrd="0" presId="urn:microsoft.com/office/officeart/2018/2/layout/IconVerticalSolidList"/>
    <dgm:cxn modelId="{F3EA24A5-2AA3-7F4A-A334-E65AA657A2B2}" type="presParOf" srcId="{FF8AEEDC-C1A3-4EE7-911A-45C08A103FD2}" destId="{E5B40BEC-CBC3-42F6-990F-12F4602F0527}" srcOrd="3" destOrd="0" presId="urn:microsoft.com/office/officeart/2018/2/layout/IconVerticalSolidList"/>
    <dgm:cxn modelId="{DD5D7E73-86D0-7A43-8F38-D77DC4D2A689}" type="presParOf" srcId="{D1E45300-3232-456A-8821-D61DEEBCD26F}" destId="{0FC50F8A-1277-4933-8681-5F780487AA07}" srcOrd="1" destOrd="0" presId="urn:microsoft.com/office/officeart/2018/2/layout/IconVerticalSolidList"/>
    <dgm:cxn modelId="{BB14BE06-F3EB-3846-92FB-32399AC4656E}" type="presParOf" srcId="{D1E45300-3232-456A-8821-D61DEEBCD26F}" destId="{CAA725B4-3F99-44C2-B18F-56E555805CF2}" srcOrd="2" destOrd="0" presId="urn:microsoft.com/office/officeart/2018/2/layout/IconVerticalSolidList"/>
    <dgm:cxn modelId="{17D4CDA7-ABDA-484A-9FF4-7A8D8209706B}" type="presParOf" srcId="{CAA725B4-3F99-44C2-B18F-56E555805CF2}" destId="{41D9164E-F63B-4A0F-A767-613DDB91293C}" srcOrd="0" destOrd="0" presId="urn:microsoft.com/office/officeart/2018/2/layout/IconVerticalSolidList"/>
    <dgm:cxn modelId="{35869278-F417-C043-B281-0D8FB9E2532B}" type="presParOf" srcId="{CAA725B4-3F99-44C2-B18F-56E555805CF2}" destId="{95BEDDFE-EFB1-493D-8879-97EEA9854D0D}" srcOrd="1" destOrd="0" presId="urn:microsoft.com/office/officeart/2018/2/layout/IconVerticalSolidList"/>
    <dgm:cxn modelId="{5F7344AD-A223-C443-A80F-8F4F87C2553B}" type="presParOf" srcId="{CAA725B4-3F99-44C2-B18F-56E555805CF2}" destId="{B5668941-88A2-4DC9-BF18-531D56503E39}" srcOrd="2" destOrd="0" presId="urn:microsoft.com/office/officeart/2018/2/layout/IconVerticalSolidList"/>
    <dgm:cxn modelId="{D6BB6897-9713-FF4E-89DC-368A152D6E3A}" type="presParOf" srcId="{CAA725B4-3F99-44C2-B18F-56E555805CF2}" destId="{E237E9F3-2D50-4DB5-82D5-F3EEB0A8DF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6752EFB-372C-4BA7-BB83-98DA3A6DBEB7}" type="doc">
      <dgm:prSet loTypeId="urn:microsoft.com/office/officeart/2018/2/layout/IconVerticalSolidList" loCatId="icon" qsTypeId="urn:microsoft.com/office/officeart/2005/8/quickstyle/simple4" qsCatId="simple" csTypeId="urn:microsoft.com/office/officeart/2005/8/colors/accent5_2" csCatId="accent5" phldr="1"/>
      <dgm:spPr/>
      <dgm:t>
        <a:bodyPr/>
        <a:lstStyle/>
        <a:p>
          <a:endParaRPr lang="en-US"/>
        </a:p>
      </dgm:t>
    </dgm:pt>
    <dgm:pt modelId="{D52D6325-F167-47B5-98EB-940BFE7DE54D}">
      <dgm:prSet/>
      <dgm:spPr/>
      <dgm:t>
        <a:bodyPr/>
        <a:lstStyle/>
        <a:p>
          <a:pPr>
            <a:lnSpc>
              <a:spcPct val="100000"/>
            </a:lnSpc>
          </a:pPr>
          <a:r>
            <a:rPr lang="en-US" dirty="0"/>
            <a:t>Orchestration via a parent</a:t>
          </a:r>
          <a:endParaRPr lang="en-US" i="1" dirty="0"/>
        </a:p>
      </dgm:t>
    </dgm:pt>
    <dgm:pt modelId="{18AFE9BC-600A-4C19-9455-E699C0AC423F}" type="parTrans" cxnId="{19D7AC76-33B8-4FFE-BA82-44B0722E6FBB}">
      <dgm:prSet/>
      <dgm:spPr/>
      <dgm:t>
        <a:bodyPr/>
        <a:lstStyle/>
        <a:p>
          <a:endParaRPr lang="en-US"/>
        </a:p>
      </dgm:t>
    </dgm:pt>
    <dgm:pt modelId="{5B88076F-B906-44EF-BE0A-A19880ADBC3F}" type="sibTrans" cxnId="{19D7AC76-33B8-4FFE-BA82-44B0722E6FBB}">
      <dgm:prSet/>
      <dgm:spPr/>
      <dgm:t>
        <a:bodyPr/>
        <a:lstStyle/>
        <a:p>
          <a:endParaRPr lang="en-US"/>
        </a:p>
      </dgm:t>
    </dgm:pt>
    <dgm:pt modelId="{0F5E92E1-9F56-4F13-9203-8C9637CDF2C3}">
      <dgm:prSet/>
      <dgm:spPr/>
      <dgm:t>
        <a:bodyPr/>
        <a:lstStyle/>
        <a:p>
          <a:pPr>
            <a:lnSpc>
              <a:spcPct val="100000"/>
            </a:lnSpc>
          </a:pPr>
          <a:r>
            <a:rPr lang="en-US"/>
            <a:t>Direct communication</a:t>
          </a:r>
          <a:endParaRPr lang="en-US" i="1" dirty="0"/>
        </a:p>
      </dgm:t>
    </dgm:pt>
    <dgm:pt modelId="{9B501BA8-7979-4819-9920-D025E49FEE3D}" type="sibTrans" cxnId="{9387E84F-2384-430D-908C-5DE2F449FD90}">
      <dgm:prSet/>
      <dgm:spPr/>
      <dgm:t>
        <a:bodyPr/>
        <a:lstStyle/>
        <a:p>
          <a:endParaRPr lang="en-US"/>
        </a:p>
      </dgm:t>
    </dgm:pt>
    <dgm:pt modelId="{CE67EB3B-455C-4E7C-8717-8DEFB2C70452}" type="parTrans" cxnId="{9387E84F-2384-430D-908C-5DE2F449FD90}">
      <dgm:prSet/>
      <dgm:spPr/>
      <dgm:t>
        <a:bodyPr/>
        <a:lstStyle/>
        <a:p>
          <a:endParaRPr lang="en-US"/>
        </a:p>
      </dgm:t>
    </dgm:pt>
    <dgm:pt modelId="{12D8D50C-3F22-114C-ACC1-FDA935A610AF}">
      <dgm:prSet/>
      <dgm:spPr/>
      <dgm:t>
        <a:bodyPr/>
        <a:lstStyle/>
        <a:p>
          <a:pPr>
            <a:lnSpc>
              <a:spcPct val="100000"/>
            </a:lnSpc>
          </a:pPr>
          <a:r>
            <a:rPr lang="en-US" dirty="0"/>
            <a:t>Event-Bus/Broadcasting</a:t>
          </a:r>
        </a:p>
      </dgm:t>
    </dgm:pt>
    <dgm:pt modelId="{9BE61350-EDFC-2F48-883F-A687B24D734A}" type="parTrans" cxnId="{7962FB0C-5BB5-9D40-AC05-8C9115EF46AB}">
      <dgm:prSet/>
      <dgm:spPr/>
      <dgm:t>
        <a:bodyPr/>
        <a:lstStyle/>
        <a:p>
          <a:endParaRPr lang="en-US"/>
        </a:p>
      </dgm:t>
    </dgm:pt>
    <dgm:pt modelId="{06A6ABDB-B8E1-2046-AD34-E6C80049D5BA}" type="sibTrans" cxnId="{7962FB0C-5BB5-9D40-AC05-8C9115EF46AB}">
      <dgm:prSet/>
      <dgm:spPr/>
      <dgm:t>
        <a:bodyPr/>
        <a:lstStyle/>
        <a:p>
          <a:endParaRPr lang="en-US"/>
        </a:p>
      </dgm:t>
    </dgm:pt>
    <dgm:pt modelId="{D1E45300-3232-456A-8821-D61DEEBCD26F}" type="pres">
      <dgm:prSet presAssocID="{16752EFB-372C-4BA7-BB83-98DA3A6DBEB7}" presName="root" presStyleCnt="0">
        <dgm:presLayoutVars>
          <dgm:dir/>
          <dgm:resizeHandles val="exact"/>
        </dgm:presLayoutVars>
      </dgm:prSet>
      <dgm:spPr/>
    </dgm:pt>
    <dgm:pt modelId="{FF8AEEDC-C1A3-4EE7-911A-45C08A103FD2}" type="pres">
      <dgm:prSet presAssocID="{0F5E92E1-9F56-4F13-9203-8C9637CDF2C3}" presName="compNode" presStyleCnt="0"/>
      <dgm:spPr/>
    </dgm:pt>
    <dgm:pt modelId="{FCFFD0EF-1144-4795-A9DA-E2BBE4665E52}" type="pres">
      <dgm:prSet presAssocID="{0F5E92E1-9F56-4F13-9203-8C9637CDF2C3}" presName="bgRect" presStyleLbl="bgShp" presStyleIdx="0" presStyleCnt="3" custLinFactNeighborY="-469"/>
      <dgm:spPr/>
    </dgm:pt>
    <dgm:pt modelId="{9DBBE1B9-C7F4-46F5-A841-F8FB54E2B14A}" type="pres">
      <dgm:prSet presAssocID="{0F5E92E1-9F56-4F13-9203-8C9637CDF2C3}"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rketing outline"/>
        </a:ext>
      </dgm:extLst>
    </dgm:pt>
    <dgm:pt modelId="{DB1172BC-A51E-4A15-83D7-167854CE86F8}" type="pres">
      <dgm:prSet presAssocID="{0F5E92E1-9F56-4F13-9203-8C9637CDF2C3}" presName="spaceRect" presStyleCnt="0"/>
      <dgm:spPr/>
    </dgm:pt>
    <dgm:pt modelId="{E5B40BEC-CBC3-42F6-990F-12F4602F0527}" type="pres">
      <dgm:prSet presAssocID="{0F5E92E1-9F56-4F13-9203-8C9637CDF2C3}" presName="parTx" presStyleLbl="revTx" presStyleIdx="0" presStyleCnt="3">
        <dgm:presLayoutVars>
          <dgm:chMax val="0"/>
          <dgm:chPref val="0"/>
        </dgm:presLayoutVars>
      </dgm:prSet>
      <dgm:spPr/>
    </dgm:pt>
    <dgm:pt modelId="{0FC50F8A-1277-4933-8681-5F780487AA07}" type="pres">
      <dgm:prSet presAssocID="{9B501BA8-7979-4819-9920-D025E49FEE3D}" presName="sibTrans" presStyleCnt="0"/>
      <dgm:spPr/>
    </dgm:pt>
    <dgm:pt modelId="{CAA725B4-3F99-44C2-B18F-56E555805CF2}" type="pres">
      <dgm:prSet presAssocID="{D52D6325-F167-47B5-98EB-940BFE7DE54D}" presName="compNode" presStyleCnt="0"/>
      <dgm:spPr/>
    </dgm:pt>
    <dgm:pt modelId="{41D9164E-F63B-4A0F-A767-613DDB91293C}" type="pres">
      <dgm:prSet presAssocID="{D52D6325-F167-47B5-98EB-940BFE7DE54D}" presName="bgRect" presStyleLbl="bgShp" presStyleIdx="1" presStyleCnt="3"/>
      <dgm:spPr/>
    </dgm:pt>
    <dgm:pt modelId="{95BEDDFE-EFB1-493D-8879-97EEA9854D0D}" type="pres">
      <dgm:prSet presAssocID="{D52D6325-F167-47B5-98EB-940BFE7DE54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s outline"/>
        </a:ext>
      </dgm:extLst>
    </dgm:pt>
    <dgm:pt modelId="{B5668941-88A2-4DC9-BF18-531D56503E39}" type="pres">
      <dgm:prSet presAssocID="{D52D6325-F167-47B5-98EB-940BFE7DE54D}" presName="spaceRect" presStyleCnt="0"/>
      <dgm:spPr/>
    </dgm:pt>
    <dgm:pt modelId="{E237E9F3-2D50-4DB5-82D5-F3EEB0A8DF37}" type="pres">
      <dgm:prSet presAssocID="{D52D6325-F167-47B5-98EB-940BFE7DE54D}" presName="parTx" presStyleLbl="revTx" presStyleIdx="1" presStyleCnt="3">
        <dgm:presLayoutVars>
          <dgm:chMax val="0"/>
          <dgm:chPref val="0"/>
        </dgm:presLayoutVars>
      </dgm:prSet>
      <dgm:spPr/>
    </dgm:pt>
    <dgm:pt modelId="{3B74A82E-6DAC-D34B-81AD-521262BB4F2B}" type="pres">
      <dgm:prSet presAssocID="{5B88076F-B906-44EF-BE0A-A19880ADBC3F}" presName="sibTrans" presStyleCnt="0"/>
      <dgm:spPr/>
    </dgm:pt>
    <dgm:pt modelId="{46199755-17C7-0E48-92EA-E4A90DAEC884}" type="pres">
      <dgm:prSet presAssocID="{12D8D50C-3F22-114C-ACC1-FDA935A610AF}" presName="compNode" presStyleCnt="0"/>
      <dgm:spPr/>
    </dgm:pt>
    <dgm:pt modelId="{AB0097B0-2EA2-6942-91F2-C835509D8792}" type="pres">
      <dgm:prSet presAssocID="{12D8D50C-3F22-114C-ACC1-FDA935A610AF}" presName="bgRect" presStyleLbl="bgShp" presStyleIdx="2" presStyleCnt="3"/>
      <dgm:spPr/>
    </dgm:pt>
    <dgm:pt modelId="{331B9D9A-7319-B54B-8C90-A2C5505EE558}" type="pres">
      <dgm:prSet presAssocID="{12D8D50C-3F22-114C-ACC1-FDA935A610A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us outline"/>
        </a:ext>
      </dgm:extLst>
    </dgm:pt>
    <dgm:pt modelId="{83A351B4-300B-BA48-9030-136CC7BBECC5}" type="pres">
      <dgm:prSet presAssocID="{12D8D50C-3F22-114C-ACC1-FDA935A610AF}" presName="spaceRect" presStyleCnt="0"/>
      <dgm:spPr/>
    </dgm:pt>
    <dgm:pt modelId="{21D8EAF1-BBB0-BF41-BF20-4D0FA901BC5F}" type="pres">
      <dgm:prSet presAssocID="{12D8D50C-3F22-114C-ACC1-FDA935A610AF}" presName="parTx" presStyleLbl="revTx" presStyleIdx="2" presStyleCnt="3">
        <dgm:presLayoutVars>
          <dgm:chMax val="0"/>
          <dgm:chPref val="0"/>
        </dgm:presLayoutVars>
      </dgm:prSet>
      <dgm:spPr/>
    </dgm:pt>
  </dgm:ptLst>
  <dgm:cxnLst>
    <dgm:cxn modelId="{7962FB0C-5BB5-9D40-AC05-8C9115EF46AB}" srcId="{16752EFB-372C-4BA7-BB83-98DA3A6DBEB7}" destId="{12D8D50C-3F22-114C-ACC1-FDA935A610AF}" srcOrd="2" destOrd="0" parTransId="{9BE61350-EDFC-2F48-883F-A687B24D734A}" sibTransId="{06A6ABDB-B8E1-2046-AD34-E6C80049D5BA}"/>
    <dgm:cxn modelId="{D961AB28-94EC-4300-9152-42C7572216E7}" type="presOf" srcId="{16752EFB-372C-4BA7-BB83-98DA3A6DBEB7}" destId="{D1E45300-3232-456A-8821-D61DEEBCD26F}" srcOrd="0" destOrd="0" presId="urn:microsoft.com/office/officeart/2018/2/layout/IconVerticalSolidList"/>
    <dgm:cxn modelId="{9387E84F-2384-430D-908C-5DE2F449FD90}" srcId="{16752EFB-372C-4BA7-BB83-98DA3A6DBEB7}" destId="{0F5E92E1-9F56-4F13-9203-8C9637CDF2C3}" srcOrd="0" destOrd="0" parTransId="{CE67EB3B-455C-4E7C-8717-8DEFB2C70452}" sibTransId="{9B501BA8-7979-4819-9920-D025E49FEE3D}"/>
    <dgm:cxn modelId="{2B7DF750-2722-C04F-B41C-D3B740F3EB8A}" type="presOf" srcId="{D52D6325-F167-47B5-98EB-940BFE7DE54D}" destId="{E237E9F3-2D50-4DB5-82D5-F3EEB0A8DF37}" srcOrd="0" destOrd="0" presId="urn:microsoft.com/office/officeart/2018/2/layout/IconVerticalSolidList"/>
    <dgm:cxn modelId="{58964B5D-BF33-1E4F-BE82-A51DA2DBFA70}" type="presOf" srcId="{12D8D50C-3F22-114C-ACC1-FDA935A610AF}" destId="{21D8EAF1-BBB0-BF41-BF20-4D0FA901BC5F}" srcOrd="0" destOrd="0" presId="urn:microsoft.com/office/officeart/2018/2/layout/IconVerticalSolidList"/>
    <dgm:cxn modelId="{3B79586D-292F-DB49-B350-B86C444A33EF}" type="presOf" srcId="{0F5E92E1-9F56-4F13-9203-8C9637CDF2C3}" destId="{E5B40BEC-CBC3-42F6-990F-12F4602F0527}" srcOrd="0" destOrd="0" presId="urn:microsoft.com/office/officeart/2018/2/layout/IconVerticalSolidList"/>
    <dgm:cxn modelId="{19D7AC76-33B8-4FFE-BA82-44B0722E6FBB}" srcId="{16752EFB-372C-4BA7-BB83-98DA3A6DBEB7}" destId="{D52D6325-F167-47B5-98EB-940BFE7DE54D}" srcOrd="1" destOrd="0" parTransId="{18AFE9BC-600A-4C19-9455-E699C0AC423F}" sibTransId="{5B88076F-B906-44EF-BE0A-A19880ADBC3F}"/>
    <dgm:cxn modelId="{557B32B7-585D-E64F-88C5-1D61E79E8A21}" type="presParOf" srcId="{D1E45300-3232-456A-8821-D61DEEBCD26F}" destId="{FF8AEEDC-C1A3-4EE7-911A-45C08A103FD2}" srcOrd="0" destOrd="0" presId="urn:microsoft.com/office/officeart/2018/2/layout/IconVerticalSolidList"/>
    <dgm:cxn modelId="{F327CABE-DEC8-3544-9B88-FB0D72948D45}" type="presParOf" srcId="{FF8AEEDC-C1A3-4EE7-911A-45C08A103FD2}" destId="{FCFFD0EF-1144-4795-A9DA-E2BBE4665E52}" srcOrd="0" destOrd="0" presId="urn:microsoft.com/office/officeart/2018/2/layout/IconVerticalSolidList"/>
    <dgm:cxn modelId="{89B7981E-A62F-9C4D-9F47-E356802EE378}" type="presParOf" srcId="{FF8AEEDC-C1A3-4EE7-911A-45C08A103FD2}" destId="{9DBBE1B9-C7F4-46F5-A841-F8FB54E2B14A}" srcOrd="1" destOrd="0" presId="urn:microsoft.com/office/officeart/2018/2/layout/IconVerticalSolidList"/>
    <dgm:cxn modelId="{5E9F80E0-FEF1-4E4C-BE1B-4D2AF7A2978F}" type="presParOf" srcId="{FF8AEEDC-C1A3-4EE7-911A-45C08A103FD2}" destId="{DB1172BC-A51E-4A15-83D7-167854CE86F8}" srcOrd="2" destOrd="0" presId="urn:microsoft.com/office/officeart/2018/2/layout/IconVerticalSolidList"/>
    <dgm:cxn modelId="{F3EA24A5-2AA3-7F4A-A334-E65AA657A2B2}" type="presParOf" srcId="{FF8AEEDC-C1A3-4EE7-911A-45C08A103FD2}" destId="{E5B40BEC-CBC3-42F6-990F-12F4602F0527}" srcOrd="3" destOrd="0" presId="urn:microsoft.com/office/officeart/2018/2/layout/IconVerticalSolidList"/>
    <dgm:cxn modelId="{DD5D7E73-86D0-7A43-8F38-D77DC4D2A689}" type="presParOf" srcId="{D1E45300-3232-456A-8821-D61DEEBCD26F}" destId="{0FC50F8A-1277-4933-8681-5F780487AA07}" srcOrd="1" destOrd="0" presId="urn:microsoft.com/office/officeart/2018/2/layout/IconVerticalSolidList"/>
    <dgm:cxn modelId="{BB14BE06-F3EB-3846-92FB-32399AC4656E}" type="presParOf" srcId="{D1E45300-3232-456A-8821-D61DEEBCD26F}" destId="{CAA725B4-3F99-44C2-B18F-56E555805CF2}" srcOrd="2" destOrd="0" presId="urn:microsoft.com/office/officeart/2018/2/layout/IconVerticalSolidList"/>
    <dgm:cxn modelId="{17D4CDA7-ABDA-484A-9FF4-7A8D8209706B}" type="presParOf" srcId="{CAA725B4-3F99-44C2-B18F-56E555805CF2}" destId="{41D9164E-F63B-4A0F-A767-613DDB91293C}" srcOrd="0" destOrd="0" presId="urn:microsoft.com/office/officeart/2018/2/layout/IconVerticalSolidList"/>
    <dgm:cxn modelId="{35869278-F417-C043-B281-0D8FB9E2532B}" type="presParOf" srcId="{CAA725B4-3F99-44C2-B18F-56E555805CF2}" destId="{95BEDDFE-EFB1-493D-8879-97EEA9854D0D}" srcOrd="1" destOrd="0" presId="urn:microsoft.com/office/officeart/2018/2/layout/IconVerticalSolidList"/>
    <dgm:cxn modelId="{5F7344AD-A223-C443-A80F-8F4F87C2553B}" type="presParOf" srcId="{CAA725B4-3F99-44C2-B18F-56E555805CF2}" destId="{B5668941-88A2-4DC9-BF18-531D56503E39}" srcOrd="2" destOrd="0" presId="urn:microsoft.com/office/officeart/2018/2/layout/IconVerticalSolidList"/>
    <dgm:cxn modelId="{D6BB6897-9713-FF4E-89DC-368A152D6E3A}" type="presParOf" srcId="{CAA725B4-3F99-44C2-B18F-56E555805CF2}" destId="{E237E9F3-2D50-4DB5-82D5-F3EEB0A8DF37}" srcOrd="3" destOrd="0" presId="urn:microsoft.com/office/officeart/2018/2/layout/IconVerticalSolidList"/>
    <dgm:cxn modelId="{8751F0A5-BA0A-F849-A2AB-35E5ADEFA13F}" type="presParOf" srcId="{D1E45300-3232-456A-8821-D61DEEBCD26F}" destId="{3B74A82E-6DAC-D34B-81AD-521262BB4F2B}" srcOrd="3" destOrd="0" presId="urn:microsoft.com/office/officeart/2018/2/layout/IconVerticalSolidList"/>
    <dgm:cxn modelId="{4E75FF0A-A81E-5245-AE82-C2938CE63469}" type="presParOf" srcId="{D1E45300-3232-456A-8821-D61DEEBCD26F}" destId="{46199755-17C7-0E48-92EA-E4A90DAEC884}" srcOrd="4" destOrd="0" presId="urn:microsoft.com/office/officeart/2018/2/layout/IconVerticalSolidList"/>
    <dgm:cxn modelId="{C23F48F1-50CD-3D48-A2E2-3F788FF3441B}" type="presParOf" srcId="{46199755-17C7-0E48-92EA-E4A90DAEC884}" destId="{AB0097B0-2EA2-6942-91F2-C835509D8792}" srcOrd="0" destOrd="0" presId="urn:microsoft.com/office/officeart/2018/2/layout/IconVerticalSolidList"/>
    <dgm:cxn modelId="{2DED68ED-D127-0440-84E9-A5B37771312C}" type="presParOf" srcId="{46199755-17C7-0E48-92EA-E4A90DAEC884}" destId="{331B9D9A-7319-B54B-8C90-A2C5505EE558}" srcOrd="1" destOrd="0" presId="urn:microsoft.com/office/officeart/2018/2/layout/IconVerticalSolidList"/>
    <dgm:cxn modelId="{17379EBD-73B8-FA42-AC69-21BD170AC890}" type="presParOf" srcId="{46199755-17C7-0E48-92EA-E4A90DAEC884}" destId="{83A351B4-300B-BA48-9030-136CC7BBECC5}" srcOrd="2" destOrd="0" presId="urn:microsoft.com/office/officeart/2018/2/layout/IconVerticalSolidList"/>
    <dgm:cxn modelId="{C75F2E5E-6C77-7A49-8CD8-6E6889AABF2B}" type="presParOf" srcId="{46199755-17C7-0E48-92EA-E4A90DAEC884}" destId="{21D8EAF1-BBB0-BF41-BF20-4D0FA901BC5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752EFB-372C-4BA7-BB83-98DA3A6DBEB7}" type="doc">
      <dgm:prSet loTypeId="urn:microsoft.com/office/officeart/2018/2/layout/IconVerticalSolidList" loCatId="icon" qsTypeId="urn:microsoft.com/office/officeart/2005/8/quickstyle/simple4" qsCatId="simple" csTypeId="urn:microsoft.com/office/officeart/2005/8/colors/accent5_2" csCatId="accent5" phldr="1"/>
      <dgm:spPr/>
      <dgm:t>
        <a:bodyPr/>
        <a:lstStyle/>
        <a:p>
          <a:endParaRPr lang="en-US"/>
        </a:p>
      </dgm:t>
    </dgm:pt>
    <dgm:pt modelId="{0F5E92E1-9F56-4F13-9203-8C9637CDF2C3}">
      <dgm:prSet custT="1"/>
      <dgm:spPr/>
      <dgm:t>
        <a:bodyPr/>
        <a:lstStyle/>
        <a:p>
          <a:pPr>
            <a:lnSpc>
              <a:spcPct val="100000"/>
            </a:lnSpc>
          </a:pPr>
          <a:r>
            <a:rPr lang="en-US" sz="1800" b="0" i="0" dirty="0"/>
            <a:t>Extensive literature research.</a:t>
          </a:r>
        </a:p>
      </dgm:t>
    </dgm:pt>
    <dgm:pt modelId="{CE67EB3B-455C-4E7C-8717-8DEFB2C70452}" type="parTrans" cxnId="{9387E84F-2384-430D-908C-5DE2F449FD90}">
      <dgm:prSet/>
      <dgm:spPr/>
      <dgm:t>
        <a:bodyPr/>
        <a:lstStyle/>
        <a:p>
          <a:endParaRPr lang="en-US"/>
        </a:p>
      </dgm:t>
    </dgm:pt>
    <dgm:pt modelId="{9B501BA8-7979-4819-9920-D025E49FEE3D}" type="sibTrans" cxnId="{9387E84F-2384-430D-908C-5DE2F449FD90}">
      <dgm:prSet/>
      <dgm:spPr/>
      <dgm:t>
        <a:bodyPr/>
        <a:lstStyle/>
        <a:p>
          <a:endParaRPr lang="en-US"/>
        </a:p>
      </dgm:t>
    </dgm:pt>
    <dgm:pt modelId="{D52D6325-F167-47B5-98EB-940BFE7DE54D}">
      <dgm:prSet custT="1"/>
      <dgm:spPr/>
      <dgm:t>
        <a:bodyPr/>
        <a:lstStyle/>
        <a:p>
          <a:pPr>
            <a:lnSpc>
              <a:spcPct val="100000"/>
            </a:lnSpc>
          </a:pPr>
          <a:r>
            <a:rPr lang="en-US" sz="1800" b="0" dirty="0"/>
            <a:t>Implement a prototypical micro-frontend architecture.</a:t>
          </a:r>
          <a:endParaRPr lang="en-US" sz="1800" b="0" i="1" dirty="0"/>
        </a:p>
      </dgm:t>
    </dgm:pt>
    <dgm:pt modelId="{18AFE9BC-600A-4C19-9455-E699C0AC423F}" type="parTrans" cxnId="{19D7AC76-33B8-4FFE-BA82-44B0722E6FBB}">
      <dgm:prSet/>
      <dgm:spPr/>
      <dgm:t>
        <a:bodyPr/>
        <a:lstStyle/>
        <a:p>
          <a:endParaRPr lang="en-US"/>
        </a:p>
      </dgm:t>
    </dgm:pt>
    <dgm:pt modelId="{5B88076F-B906-44EF-BE0A-A19880ADBC3F}" type="sibTrans" cxnId="{19D7AC76-33B8-4FFE-BA82-44B0722E6FBB}">
      <dgm:prSet/>
      <dgm:spPr/>
      <dgm:t>
        <a:bodyPr/>
        <a:lstStyle/>
        <a:p>
          <a:endParaRPr lang="en-US"/>
        </a:p>
      </dgm:t>
    </dgm:pt>
    <dgm:pt modelId="{BF755C94-9DE6-7B48-AF26-856781953F4D}">
      <dgm:prSet custT="1"/>
      <dgm:spPr/>
      <dgm:t>
        <a:bodyPr/>
        <a:lstStyle/>
        <a:p>
          <a:pPr>
            <a:lnSpc>
              <a:spcPct val="100000"/>
            </a:lnSpc>
          </a:pPr>
          <a:r>
            <a:rPr lang="en-US" sz="1800" b="0" dirty="0"/>
            <a:t>Implement a communication architecture between the micro-frontends.</a:t>
          </a:r>
        </a:p>
      </dgm:t>
    </dgm:pt>
    <dgm:pt modelId="{42CC86D0-CB79-034E-8A6A-9005DA5652F0}" type="parTrans" cxnId="{25FFA34D-1E2D-0C4C-8728-17F5B2376DD8}">
      <dgm:prSet/>
      <dgm:spPr/>
      <dgm:t>
        <a:bodyPr/>
        <a:lstStyle/>
        <a:p>
          <a:endParaRPr lang="en-US"/>
        </a:p>
      </dgm:t>
    </dgm:pt>
    <dgm:pt modelId="{44EA3452-3E61-3843-9CC6-8A6C8208CAA5}" type="sibTrans" cxnId="{25FFA34D-1E2D-0C4C-8728-17F5B2376DD8}">
      <dgm:prSet/>
      <dgm:spPr/>
      <dgm:t>
        <a:bodyPr/>
        <a:lstStyle/>
        <a:p>
          <a:endParaRPr lang="en-US"/>
        </a:p>
      </dgm:t>
    </dgm:pt>
    <dgm:pt modelId="{ED26EE7A-2127-AE40-B99A-4EABEC69ED2B}">
      <dgm:prSet/>
      <dgm:spPr/>
      <dgm:t>
        <a:bodyPr/>
        <a:lstStyle/>
        <a:p>
          <a:pPr>
            <a:lnSpc>
              <a:spcPct val="100000"/>
            </a:lnSpc>
          </a:pPr>
          <a:r>
            <a:rPr lang="en-US" b="0" dirty="0"/>
            <a:t>Implement a shared Apollo Client caching layer.</a:t>
          </a:r>
          <a:endParaRPr lang="en-US" dirty="0"/>
        </a:p>
      </dgm:t>
    </dgm:pt>
    <dgm:pt modelId="{68BC9BF9-661E-FD45-8A3E-CC22D7A3DD1C}" type="parTrans" cxnId="{E2ED5170-EB61-1541-AD91-98B4E6D7CC0B}">
      <dgm:prSet/>
      <dgm:spPr/>
      <dgm:t>
        <a:bodyPr/>
        <a:lstStyle/>
        <a:p>
          <a:endParaRPr lang="en-US"/>
        </a:p>
      </dgm:t>
    </dgm:pt>
    <dgm:pt modelId="{E247390B-E3DB-AA4C-874E-10970707441F}" type="sibTrans" cxnId="{E2ED5170-EB61-1541-AD91-98B4E6D7CC0B}">
      <dgm:prSet/>
      <dgm:spPr/>
      <dgm:t>
        <a:bodyPr/>
        <a:lstStyle/>
        <a:p>
          <a:endParaRPr lang="en-US"/>
        </a:p>
      </dgm:t>
    </dgm:pt>
    <dgm:pt modelId="{EADAB372-871E-A148-BE17-DC43D6013BC9}">
      <dgm:prSet custT="1"/>
      <dgm:spPr/>
      <dgm:t>
        <a:bodyPr/>
        <a:lstStyle/>
        <a:p>
          <a:pPr>
            <a:lnSpc>
              <a:spcPct val="100000"/>
            </a:lnSpc>
          </a:pPr>
          <a:r>
            <a:rPr lang="en-US" sz="1900" dirty="0"/>
            <a:t>Implement an Apollo Client extension to existing remove fields from queries. </a:t>
          </a:r>
          <a:r>
            <a:rPr lang="en-US" sz="1100" baseline="-25000" dirty="0"/>
            <a:t>[4]</a:t>
          </a:r>
          <a:endParaRPr lang="en-US" sz="1900" baseline="-25000" dirty="0"/>
        </a:p>
      </dgm:t>
    </dgm:pt>
    <dgm:pt modelId="{C5631901-56EE-7649-8D18-3994A30A5402}" type="parTrans" cxnId="{80A3640F-1F99-F343-93EB-3DBDECBC04D7}">
      <dgm:prSet/>
      <dgm:spPr/>
      <dgm:t>
        <a:bodyPr/>
        <a:lstStyle/>
        <a:p>
          <a:endParaRPr lang="en-US"/>
        </a:p>
      </dgm:t>
    </dgm:pt>
    <dgm:pt modelId="{47252865-DE90-9C46-9F5E-F8F2651AD895}" type="sibTrans" cxnId="{80A3640F-1F99-F343-93EB-3DBDECBC04D7}">
      <dgm:prSet/>
      <dgm:spPr/>
      <dgm:t>
        <a:bodyPr/>
        <a:lstStyle/>
        <a:p>
          <a:endParaRPr lang="en-US"/>
        </a:p>
      </dgm:t>
    </dgm:pt>
    <dgm:pt modelId="{D1E45300-3232-456A-8821-D61DEEBCD26F}" type="pres">
      <dgm:prSet presAssocID="{16752EFB-372C-4BA7-BB83-98DA3A6DBEB7}" presName="root" presStyleCnt="0">
        <dgm:presLayoutVars>
          <dgm:dir/>
          <dgm:resizeHandles val="exact"/>
        </dgm:presLayoutVars>
      </dgm:prSet>
      <dgm:spPr/>
    </dgm:pt>
    <dgm:pt modelId="{FF8AEEDC-C1A3-4EE7-911A-45C08A103FD2}" type="pres">
      <dgm:prSet presAssocID="{0F5E92E1-9F56-4F13-9203-8C9637CDF2C3}" presName="compNode" presStyleCnt="0"/>
      <dgm:spPr/>
    </dgm:pt>
    <dgm:pt modelId="{FCFFD0EF-1144-4795-A9DA-E2BBE4665E52}" type="pres">
      <dgm:prSet presAssocID="{0F5E92E1-9F56-4F13-9203-8C9637CDF2C3}" presName="bgRect" presStyleLbl="bgShp" presStyleIdx="0" presStyleCnt="5" custLinFactNeighborX="19247" custLinFactNeighborY="978"/>
      <dgm:spPr/>
    </dgm:pt>
    <dgm:pt modelId="{9DBBE1B9-C7F4-46F5-A841-F8FB54E2B14A}" type="pres">
      <dgm:prSet presAssocID="{0F5E92E1-9F56-4F13-9203-8C9637CDF2C3}"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outline"/>
        </a:ext>
      </dgm:extLst>
    </dgm:pt>
    <dgm:pt modelId="{DB1172BC-A51E-4A15-83D7-167854CE86F8}" type="pres">
      <dgm:prSet presAssocID="{0F5E92E1-9F56-4F13-9203-8C9637CDF2C3}" presName="spaceRect" presStyleCnt="0"/>
      <dgm:spPr/>
    </dgm:pt>
    <dgm:pt modelId="{E5B40BEC-CBC3-42F6-990F-12F4602F0527}" type="pres">
      <dgm:prSet presAssocID="{0F5E92E1-9F56-4F13-9203-8C9637CDF2C3}" presName="parTx" presStyleLbl="revTx" presStyleIdx="0" presStyleCnt="5">
        <dgm:presLayoutVars>
          <dgm:chMax val="0"/>
          <dgm:chPref val="0"/>
        </dgm:presLayoutVars>
      </dgm:prSet>
      <dgm:spPr/>
    </dgm:pt>
    <dgm:pt modelId="{0FC50F8A-1277-4933-8681-5F780487AA07}" type="pres">
      <dgm:prSet presAssocID="{9B501BA8-7979-4819-9920-D025E49FEE3D}" presName="sibTrans" presStyleCnt="0"/>
      <dgm:spPr/>
    </dgm:pt>
    <dgm:pt modelId="{CAA725B4-3F99-44C2-B18F-56E555805CF2}" type="pres">
      <dgm:prSet presAssocID="{D52D6325-F167-47B5-98EB-940BFE7DE54D}" presName="compNode" presStyleCnt="0"/>
      <dgm:spPr/>
    </dgm:pt>
    <dgm:pt modelId="{41D9164E-F63B-4A0F-A767-613DDB91293C}" type="pres">
      <dgm:prSet presAssocID="{D52D6325-F167-47B5-98EB-940BFE7DE54D}" presName="bgRect" presStyleLbl="bgShp" presStyleIdx="1" presStyleCnt="5"/>
      <dgm:spPr/>
    </dgm:pt>
    <dgm:pt modelId="{95BEDDFE-EFB1-493D-8879-97EEA9854D0D}" type="pres">
      <dgm:prSet presAssocID="{D52D6325-F167-47B5-98EB-940BFE7DE54D}"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outline"/>
        </a:ext>
      </dgm:extLst>
    </dgm:pt>
    <dgm:pt modelId="{B5668941-88A2-4DC9-BF18-531D56503E39}" type="pres">
      <dgm:prSet presAssocID="{D52D6325-F167-47B5-98EB-940BFE7DE54D}" presName="spaceRect" presStyleCnt="0"/>
      <dgm:spPr/>
    </dgm:pt>
    <dgm:pt modelId="{E237E9F3-2D50-4DB5-82D5-F3EEB0A8DF37}" type="pres">
      <dgm:prSet presAssocID="{D52D6325-F167-47B5-98EB-940BFE7DE54D}" presName="parTx" presStyleLbl="revTx" presStyleIdx="1" presStyleCnt="5">
        <dgm:presLayoutVars>
          <dgm:chMax val="0"/>
          <dgm:chPref val="0"/>
        </dgm:presLayoutVars>
      </dgm:prSet>
      <dgm:spPr/>
    </dgm:pt>
    <dgm:pt modelId="{9406DEB7-081F-5E4D-A189-CD7668F4F21E}" type="pres">
      <dgm:prSet presAssocID="{5B88076F-B906-44EF-BE0A-A19880ADBC3F}" presName="sibTrans" presStyleCnt="0"/>
      <dgm:spPr/>
    </dgm:pt>
    <dgm:pt modelId="{0089CD24-7B26-5B4A-9087-2D693D3B7827}" type="pres">
      <dgm:prSet presAssocID="{BF755C94-9DE6-7B48-AF26-856781953F4D}" presName="compNode" presStyleCnt="0"/>
      <dgm:spPr/>
    </dgm:pt>
    <dgm:pt modelId="{DBD51EEF-C87F-6440-B189-11B526A26DFD}" type="pres">
      <dgm:prSet presAssocID="{BF755C94-9DE6-7B48-AF26-856781953F4D}" presName="bgRect" presStyleLbl="bgShp" presStyleIdx="2" presStyleCnt="5"/>
      <dgm:spPr/>
    </dgm:pt>
    <dgm:pt modelId="{BB1891D4-E3BA-4B4E-92EC-72A5143648C8}" type="pres">
      <dgm:prSet presAssocID="{BF755C94-9DE6-7B48-AF26-856781953F4D}"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outline"/>
        </a:ext>
      </dgm:extLst>
    </dgm:pt>
    <dgm:pt modelId="{095A280A-2781-1644-BE1B-3B5F31E4917B}" type="pres">
      <dgm:prSet presAssocID="{BF755C94-9DE6-7B48-AF26-856781953F4D}" presName="spaceRect" presStyleCnt="0"/>
      <dgm:spPr/>
    </dgm:pt>
    <dgm:pt modelId="{586A12E6-512D-D74E-B1FF-11B0D9F8C514}" type="pres">
      <dgm:prSet presAssocID="{BF755C94-9DE6-7B48-AF26-856781953F4D}" presName="parTx" presStyleLbl="revTx" presStyleIdx="2" presStyleCnt="5">
        <dgm:presLayoutVars>
          <dgm:chMax val="0"/>
          <dgm:chPref val="0"/>
        </dgm:presLayoutVars>
      </dgm:prSet>
      <dgm:spPr/>
    </dgm:pt>
    <dgm:pt modelId="{1E8A9F5A-CE39-2240-BDF3-9E92833BD3E0}" type="pres">
      <dgm:prSet presAssocID="{44EA3452-3E61-3843-9CC6-8A6C8208CAA5}" presName="sibTrans" presStyleCnt="0"/>
      <dgm:spPr/>
    </dgm:pt>
    <dgm:pt modelId="{5448A558-1BAD-A44E-B2ED-13EF4F92233F}" type="pres">
      <dgm:prSet presAssocID="{ED26EE7A-2127-AE40-B99A-4EABEC69ED2B}" presName="compNode" presStyleCnt="0"/>
      <dgm:spPr/>
    </dgm:pt>
    <dgm:pt modelId="{9C44B9F2-A768-4148-AA09-8CCC48AC1CA0}" type="pres">
      <dgm:prSet presAssocID="{ED26EE7A-2127-AE40-B99A-4EABEC69ED2B}" presName="bgRect" presStyleLbl="bgShp" presStyleIdx="3" presStyleCnt="5"/>
      <dgm:spPr/>
    </dgm:pt>
    <dgm:pt modelId="{B1F9FF2E-1490-B142-A02C-CF5D0574FDBF}" type="pres">
      <dgm:prSet presAssocID="{ED26EE7A-2127-AE40-B99A-4EABEC69ED2B}"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4 outline"/>
        </a:ext>
      </dgm:extLst>
    </dgm:pt>
    <dgm:pt modelId="{3CC159B9-4AF8-A648-A99E-77E4BEA6DEC4}" type="pres">
      <dgm:prSet presAssocID="{ED26EE7A-2127-AE40-B99A-4EABEC69ED2B}" presName="spaceRect" presStyleCnt="0"/>
      <dgm:spPr/>
    </dgm:pt>
    <dgm:pt modelId="{9F9A7600-7A9D-E246-92F6-31115DB3533E}" type="pres">
      <dgm:prSet presAssocID="{ED26EE7A-2127-AE40-B99A-4EABEC69ED2B}" presName="parTx" presStyleLbl="revTx" presStyleIdx="3" presStyleCnt="5">
        <dgm:presLayoutVars>
          <dgm:chMax val="0"/>
          <dgm:chPref val="0"/>
        </dgm:presLayoutVars>
      </dgm:prSet>
      <dgm:spPr/>
    </dgm:pt>
    <dgm:pt modelId="{75771784-F6AE-6646-A708-F8EA8C24C804}" type="pres">
      <dgm:prSet presAssocID="{E247390B-E3DB-AA4C-874E-10970707441F}" presName="sibTrans" presStyleCnt="0"/>
      <dgm:spPr/>
    </dgm:pt>
    <dgm:pt modelId="{085E7992-590C-B545-9DD5-3A4368A01411}" type="pres">
      <dgm:prSet presAssocID="{EADAB372-871E-A148-BE17-DC43D6013BC9}" presName="compNode" presStyleCnt="0"/>
      <dgm:spPr/>
    </dgm:pt>
    <dgm:pt modelId="{B6E91731-0505-0048-B996-B853A8D86732}" type="pres">
      <dgm:prSet presAssocID="{EADAB372-871E-A148-BE17-DC43D6013BC9}" presName="bgRect" presStyleLbl="bgShp" presStyleIdx="4" presStyleCnt="5"/>
      <dgm:spPr/>
    </dgm:pt>
    <dgm:pt modelId="{DF07C62B-E257-6F4C-9EAF-48552B591670}" type="pres">
      <dgm:prSet presAssocID="{EADAB372-871E-A148-BE17-DC43D6013BC9}"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adge 5 outline"/>
        </a:ext>
      </dgm:extLst>
    </dgm:pt>
    <dgm:pt modelId="{EE318569-4463-694E-B99C-77047D923210}" type="pres">
      <dgm:prSet presAssocID="{EADAB372-871E-A148-BE17-DC43D6013BC9}" presName="spaceRect" presStyleCnt="0"/>
      <dgm:spPr/>
    </dgm:pt>
    <dgm:pt modelId="{10981431-6FE9-7747-AA1C-CF8154E46F18}" type="pres">
      <dgm:prSet presAssocID="{EADAB372-871E-A148-BE17-DC43D6013BC9}" presName="parTx" presStyleLbl="revTx" presStyleIdx="4" presStyleCnt="5">
        <dgm:presLayoutVars>
          <dgm:chMax val="0"/>
          <dgm:chPref val="0"/>
        </dgm:presLayoutVars>
      </dgm:prSet>
      <dgm:spPr/>
    </dgm:pt>
  </dgm:ptLst>
  <dgm:cxnLst>
    <dgm:cxn modelId="{5332D200-FC53-3042-9AE8-B72A4BE76588}" type="presOf" srcId="{BF755C94-9DE6-7B48-AF26-856781953F4D}" destId="{586A12E6-512D-D74E-B1FF-11B0D9F8C514}" srcOrd="0" destOrd="0" presId="urn:microsoft.com/office/officeart/2018/2/layout/IconVerticalSolidList"/>
    <dgm:cxn modelId="{80A3640F-1F99-F343-93EB-3DBDECBC04D7}" srcId="{16752EFB-372C-4BA7-BB83-98DA3A6DBEB7}" destId="{EADAB372-871E-A148-BE17-DC43D6013BC9}" srcOrd="4" destOrd="0" parTransId="{C5631901-56EE-7649-8D18-3994A30A5402}" sibTransId="{47252865-DE90-9C46-9F5E-F8F2651AD895}"/>
    <dgm:cxn modelId="{D961AB28-94EC-4300-9152-42C7572216E7}" type="presOf" srcId="{16752EFB-372C-4BA7-BB83-98DA3A6DBEB7}" destId="{D1E45300-3232-456A-8821-D61DEEBCD26F}" srcOrd="0" destOrd="0" presId="urn:microsoft.com/office/officeart/2018/2/layout/IconVerticalSolidList"/>
    <dgm:cxn modelId="{25FFA34D-1E2D-0C4C-8728-17F5B2376DD8}" srcId="{16752EFB-372C-4BA7-BB83-98DA3A6DBEB7}" destId="{BF755C94-9DE6-7B48-AF26-856781953F4D}" srcOrd="2" destOrd="0" parTransId="{42CC86D0-CB79-034E-8A6A-9005DA5652F0}" sibTransId="{44EA3452-3E61-3843-9CC6-8A6C8208CAA5}"/>
    <dgm:cxn modelId="{9387E84F-2384-430D-908C-5DE2F449FD90}" srcId="{16752EFB-372C-4BA7-BB83-98DA3A6DBEB7}" destId="{0F5E92E1-9F56-4F13-9203-8C9637CDF2C3}" srcOrd="0" destOrd="0" parTransId="{CE67EB3B-455C-4E7C-8717-8DEFB2C70452}" sibTransId="{9B501BA8-7979-4819-9920-D025E49FEE3D}"/>
    <dgm:cxn modelId="{E2ED5170-EB61-1541-AD91-98B4E6D7CC0B}" srcId="{16752EFB-372C-4BA7-BB83-98DA3A6DBEB7}" destId="{ED26EE7A-2127-AE40-B99A-4EABEC69ED2B}" srcOrd="3" destOrd="0" parTransId="{68BC9BF9-661E-FD45-8A3E-CC22D7A3DD1C}" sibTransId="{E247390B-E3DB-AA4C-874E-10970707441F}"/>
    <dgm:cxn modelId="{19D7AC76-33B8-4FFE-BA82-44B0722E6FBB}" srcId="{16752EFB-372C-4BA7-BB83-98DA3A6DBEB7}" destId="{D52D6325-F167-47B5-98EB-940BFE7DE54D}" srcOrd="1" destOrd="0" parTransId="{18AFE9BC-600A-4C19-9455-E699C0AC423F}" sibTransId="{5B88076F-B906-44EF-BE0A-A19880ADBC3F}"/>
    <dgm:cxn modelId="{F0048D7B-4105-C74F-9F95-43D4D2B5317C}" type="presOf" srcId="{EADAB372-871E-A148-BE17-DC43D6013BC9}" destId="{10981431-6FE9-7747-AA1C-CF8154E46F18}" srcOrd="0" destOrd="0" presId="urn:microsoft.com/office/officeart/2018/2/layout/IconVerticalSolidList"/>
    <dgm:cxn modelId="{7E36668E-E513-0145-B591-F5771CDEE4E9}" type="presOf" srcId="{ED26EE7A-2127-AE40-B99A-4EABEC69ED2B}" destId="{9F9A7600-7A9D-E246-92F6-31115DB3533E}" srcOrd="0" destOrd="0" presId="urn:microsoft.com/office/officeart/2018/2/layout/IconVerticalSolidList"/>
    <dgm:cxn modelId="{435DBACE-74B3-9642-8832-5ACE81ABD8FC}" type="presOf" srcId="{D52D6325-F167-47B5-98EB-940BFE7DE54D}" destId="{E237E9F3-2D50-4DB5-82D5-F3EEB0A8DF37}" srcOrd="0" destOrd="0" presId="urn:microsoft.com/office/officeart/2018/2/layout/IconVerticalSolidList"/>
    <dgm:cxn modelId="{0A80C3EC-F160-D243-9752-D65D66AF22E5}" type="presOf" srcId="{0F5E92E1-9F56-4F13-9203-8C9637CDF2C3}" destId="{E5B40BEC-CBC3-42F6-990F-12F4602F0527}" srcOrd="0" destOrd="0" presId="urn:microsoft.com/office/officeart/2018/2/layout/IconVerticalSolidList"/>
    <dgm:cxn modelId="{8823C662-2922-CF4B-AFB5-B7F6203324F4}" type="presParOf" srcId="{D1E45300-3232-456A-8821-D61DEEBCD26F}" destId="{FF8AEEDC-C1A3-4EE7-911A-45C08A103FD2}" srcOrd="0" destOrd="0" presId="urn:microsoft.com/office/officeart/2018/2/layout/IconVerticalSolidList"/>
    <dgm:cxn modelId="{94F543DE-35F4-3C44-8E34-AAFF56CFB13D}" type="presParOf" srcId="{FF8AEEDC-C1A3-4EE7-911A-45C08A103FD2}" destId="{FCFFD0EF-1144-4795-A9DA-E2BBE4665E52}" srcOrd="0" destOrd="0" presId="urn:microsoft.com/office/officeart/2018/2/layout/IconVerticalSolidList"/>
    <dgm:cxn modelId="{841BABA8-E8F2-B642-AEDD-B6DA190CD778}" type="presParOf" srcId="{FF8AEEDC-C1A3-4EE7-911A-45C08A103FD2}" destId="{9DBBE1B9-C7F4-46F5-A841-F8FB54E2B14A}" srcOrd="1" destOrd="0" presId="urn:microsoft.com/office/officeart/2018/2/layout/IconVerticalSolidList"/>
    <dgm:cxn modelId="{EC727AC9-F6B0-6F4E-AB9E-D92B3692FB8C}" type="presParOf" srcId="{FF8AEEDC-C1A3-4EE7-911A-45C08A103FD2}" destId="{DB1172BC-A51E-4A15-83D7-167854CE86F8}" srcOrd="2" destOrd="0" presId="urn:microsoft.com/office/officeart/2018/2/layout/IconVerticalSolidList"/>
    <dgm:cxn modelId="{00C9620D-1F71-E845-BE3C-2536AD4C9988}" type="presParOf" srcId="{FF8AEEDC-C1A3-4EE7-911A-45C08A103FD2}" destId="{E5B40BEC-CBC3-42F6-990F-12F4602F0527}" srcOrd="3" destOrd="0" presId="urn:microsoft.com/office/officeart/2018/2/layout/IconVerticalSolidList"/>
    <dgm:cxn modelId="{49D5C6D9-7DD0-FF4B-957D-5556467F8ED7}" type="presParOf" srcId="{D1E45300-3232-456A-8821-D61DEEBCD26F}" destId="{0FC50F8A-1277-4933-8681-5F780487AA07}" srcOrd="1" destOrd="0" presId="urn:microsoft.com/office/officeart/2018/2/layout/IconVerticalSolidList"/>
    <dgm:cxn modelId="{55512AFD-07C9-E545-B4A3-719A2E121661}" type="presParOf" srcId="{D1E45300-3232-456A-8821-D61DEEBCD26F}" destId="{CAA725B4-3F99-44C2-B18F-56E555805CF2}" srcOrd="2" destOrd="0" presId="urn:microsoft.com/office/officeart/2018/2/layout/IconVerticalSolidList"/>
    <dgm:cxn modelId="{1A30DE64-591A-0C43-B43C-83BC11479C47}" type="presParOf" srcId="{CAA725B4-3F99-44C2-B18F-56E555805CF2}" destId="{41D9164E-F63B-4A0F-A767-613DDB91293C}" srcOrd="0" destOrd="0" presId="urn:microsoft.com/office/officeart/2018/2/layout/IconVerticalSolidList"/>
    <dgm:cxn modelId="{7D46BD8A-7D7E-434A-9D6B-BB57A443112C}" type="presParOf" srcId="{CAA725B4-3F99-44C2-B18F-56E555805CF2}" destId="{95BEDDFE-EFB1-493D-8879-97EEA9854D0D}" srcOrd="1" destOrd="0" presId="urn:microsoft.com/office/officeart/2018/2/layout/IconVerticalSolidList"/>
    <dgm:cxn modelId="{0694E86F-7386-5C4C-92F2-5337D0C61D99}" type="presParOf" srcId="{CAA725B4-3F99-44C2-B18F-56E555805CF2}" destId="{B5668941-88A2-4DC9-BF18-531D56503E39}" srcOrd="2" destOrd="0" presId="urn:microsoft.com/office/officeart/2018/2/layout/IconVerticalSolidList"/>
    <dgm:cxn modelId="{240474FE-51B4-F949-BE9A-5A910465CF96}" type="presParOf" srcId="{CAA725B4-3F99-44C2-B18F-56E555805CF2}" destId="{E237E9F3-2D50-4DB5-82D5-F3EEB0A8DF37}" srcOrd="3" destOrd="0" presId="urn:microsoft.com/office/officeart/2018/2/layout/IconVerticalSolidList"/>
    <dgm:cxn modelId="{0FE1143A-5E39-B749-8FEF-1D94ADB63D5A}" type="presParOf" srcId="{D1E45300-3232-456A-8821-D61DEEBCD26F}" destId="{9406DEB7-081F-5E4D-A189-CD7668F4F21E}" srcOrd="3" destOrd="0" presId="urn:microsoft.com/office/officeart/2018/2/layout/IconVerticalSolidList"/>
    <dgm:cxn modelId="{2DF29747-C28F-B54E-9AE1-5FE50A23AD89}" type="presParOf" srcId="{D1E45300-3232-456A-8821-D61DEEBCD26F}" destId="{0089CD24-7B26-5B4A-9087-2D693D3B7827}" srcOrd="4" destOrd="0" presId="urn:microsoft.com/office/officeart/2018/2/layout/IconVerticalSolidList"/>
    <dgm:cxn modelId="{94DF788C-D8F7-F148-BCE3-BD3DD4DBA519}" type="presParOf" srcId="{0089CD24-7B26-5B4A-9087-2D693D3B7827}" destId="{DBD51EEF-C87F-6440-B189-11B526A26DFD}" srcOrd="0" destOrd="0" presId="urn:microsoft.com/office/officeart/2018/2/layout/IconVerticalSolidList"/>
    <dgm:cxn modelId="{FB7D944C-4E41-4B4E-8F50-8FEA24DDA71E}" type="presParOf" srcId="{0089CD24-7B26-5B4A-9087-2D693D3B7827}" destId="{BB1891D4-E3BA-4B4E-92EC-72A5143648C8}" srcOrd="1" destOrd="0" presId="urn:microsoft.com/office/officeart/2018/2/layout/IconVerticalSolidList"/>
    <dgm:cxn modelId="{5FF30483-FAE4-034C-AF9C-53CD0C1034A8}" type="presParOf" srcId="{0089CD24-7B26-5B4A-9087-2D693D3B7827}" destId="{095A280A-2781-1644-BE1B-3B5F31E4917B}" srcOrd="2" destOrd="0" presId="urn:microsoft.com/office/officeart/2018/2/layout/IconVerticalSolidList"/>
    <dgm:cxn modelId="{A275025F-C1BF-DD49-847F-C8827BF4A49C}" type="presParOf" srcId="{0089CD24-7B26-5B4A-9087-2D693D3B7827}" destId="{586A12E6-512D-D74E-B1FF-11B0D9F8C514}" srcOrd="3" destOrd="0" presId="urn:microsoft.com/office/officeart/2018/2/layout/IconVerticalSolidList"/>
    <dgm:cxn modelId="{AC6EB647-78F2-B349-8C2B-FE27946EF6E6}" type="presParOf" srcId="{D1E45300-3232-456A-8821-D61DEEBCD26F}" destId="{1E8A9F5A-CE39-2240-BDF3-9E92833BD3E0}" srcOrd="5" destOrd="0" presId="urn:microsoft.com/office/officeart/2018/2/layout/IconVerticalSolidList"/>
    <dgm:cxn modelId="{4E45182C-5F93-6A40-8058-C241B4D2F3D5}" type="presParOf" srcId="{D1E45300-3232-456A-8821-D61DEEBCD26F}" destId="{5448A558-1BAD-A44E-B2ED-13EF4F92233F}" srcOrd="6" destOrd="0" presId="urn:microsoft.com/office/officeart/2018/2/layout/IconVerticalSolidList"/>
    <dgm:cxn modelId="{E54F695C-418B-894D-AC37-22585823AD96}" type="presParOf" srcId="{5448A558-1BAD-A44E-B2ED-13EF4F92233F}" destId="{9C44B9F2-A768-4148-AA09-8CCC48AC1CA0}" srcOrd="0" destOrd="0" presId="urn:microsoft.com/office/officeart/2018/2/layout/IconVerticalSolidList"/>
    <dgm:cxn modelId="{3DF52C51-1D89-164B-AC20-037A6DAEB4F8}" type="presParOf" srcId="{5448A558-1BAD-A44E-B2ED-13EF4F92233F}" destId="{B1F9FF2E-1490-B142-A02C-CF5D0574FDBF}" srcOrd="1" destOrd="0" presId="urn:microsoft.com/office/officeart/2018/2/layout/IconVerticalSolidList"/>
    <dgm:cxn modelId="{735DB314-BA38-9040-B7E9-3525362C1FD8}" type="presParOf" srcId="{5448A558-1BAD-A44E-B2ED-13EF4F92233F}" destId="{3CC159B9-4AF8-A648-A99E-77E4BEA6DEC4}" srcOrd="2" destOrd="0" presId="urn:microsoft.com/office/officeart/2018/2/layout/IconVerticalSolidList"/>
    <dgm:cxn modelId="{7E19CA76-1D64-F84E-A1A4-100E7C246F60}" type="presParOf" srcId="{5448A558-1BAD-A44E-B2ED-13EF4F92233F}" destId="{9F9A7600-7A9D-E246-92F6-31115DB3533E}" srcOrd="3" destOrd="0" presId="urn:microsoft.com/office/officeart/2018/2/layout/IconVerticalSolidList"/>
    <dgm:cxn modelId="{3AD695BA-78C1-A24B-BEE5-C552EBD205BE}" type="presParOf" srcId="{D1E45300-3232-456A-8821-D61DEEBCD26F}" destId="{75771784-F6AE-6646-A708-F8EA8C24C804}" srcOrd="7" destOrd="0" presId="urn:microsoft.com/office/officeart/2018/2/layout/IconVerticalSolidList"/>
    <dgm:cxn modelId="{3E7F2E0D-77A0-3F40-A4E1-F329FC1838F2}" type="presParOf" srcId="{D1E45300-3232-456A-8821-D61DEEBCD26F}" destId="{085E7992-590C-B545-9DD5-3A4368A01411}" srcOrd="8" destOrd="0" presId="urn:microsoft.com/office/officeart/2018/2/layout/IconVerticalSolidList"/>
    <dgm:cxn modelId="{91ABC2A8-BEC5-9A47-9C70-262D73B08263}" type="presParOf" srcId="{085E7992-590C-B545-9DD5-3A4368A01411}" destId="{B6E91731-0505-0048-B996-B853A8D86732}" srcOrd="0" destOrd="0" presId="urn:microsoft.com/office/officeart/2018/2/layout/IconVerticalSolidList"/>
    <dgm:cxn modelId="{92A2A509-7F70-BA4C-871E-3D22CD3D6503}" type="presParOf" srcId="{085E7992-590C-B545-9DD5-3A4368A01411}" destId="{DF07C62B-E257-6F4C-9EAF-48552B591670}" srcOrd="1" destOrd="0" presId="urn:microsoft.com/office/officeart/2018/2/layout/IconVerticalSolidList"/>
    <dgm:cxn modelId="{4E06B5FB-6F33-9B44-A1F6-3E02320772CA}" type="presParOf" srcId="{085E7992-590C-B545-9DD5-3A4368A01411}" destId="{EE318569-4463-694E-B99C-77047D923210}" srcOrd="2" destOrd="0" presId="urn:microsoft.com/office/officeart/2018/2/layout/IconVerticalSolidList"/>
    <dgm:cxn modelId="{049FD222-1BC5-3E48-8979-4837B3765344}" type="presParOf" srcId="{085E7992-590C-B545-9DD5-3A4368A01411}" destId="{10981431-6FE9-7747-AA1C-CF8154E46F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752EFB-372C-4BA7-BB83-98DA3A6DBEB7}" type="doc">
      <dgm:prSet loTypeId="urn:microsoft.com/office/officeart/2018/2/layout/IconVerticalSolidList" loCatId="icon" qsTypeId="urn:microsoft.com/office/officeart/2005/8/quickstyle/simple4" qsCatId="simple" csTypeId="urn:microsoft.com/office/officeart/2005/8/colors/accent5_2" csCatId="accent5" phldr="1"/>
      <dgm:spPr/>
      <dgm:t>
        <a:bodyPr/>
        <a:lstStyle/>
        <a:p>
          <a:endParaRPr lang="en-US"/>
        </a:p>
      </dgm:t>
    </dgm:pt>
    <dgm:pt modelId="{0F5E92E1-9F56-4F13-9203-8C9637CDF2C3}">
      <dgm:prSet custT="1"/>
      <dgm:spPr/>
      <dgm:t>
        <a:bodyPr/>
        <a:lstStyle/>
        <a:p>
          <a:pPr>
            <a:lnSpc>
              <a:spcPct val="100000"/>
            </a:lnSpc>
          </a:pPr>
          <a:r>
            <a:rPr lang="en-US" sz="2000" b="0" i="0" dirty="0"/>
            <a:t>Separate cache, no reduced queries</a:t>
          </a:r>
        </a:p>
      </dgm:t>
    </dgm:pt>
    <dgm:pt modelId="{CE67EB3B-455C-4E7C-8717-8DEFB2C70452}" type="parTrans" cxnId="{9387E84F-2384-430D-908C-5DE2F449FD90}">
      <dgm:prSet/>
      <dgm:spPr/>
      <dgm:t>
        <a:bodyPr/>
        <a:lstStyle/>
        <a:p>
          <a:endParaRPr lang="en-US"/>
        </a:p>
      </dgm:t>
    </dgm:pt>
    <dgm:pt modelId="{9B501BA8-7979-4819-9920-D025E49FEE3D}" type="sibTrans" cxnId="{9387E84F-2384-430D-908C-5DE2F449FD90}">
      <dgm:prSet/>
      <dgm:spPr/>
      <dgm:t>
        <a:bodyPr/>
        <a:lstStyle/>
        <a:p>
          <a:endParaRPr lang="en-US"/>
        </a:p>
      </dgm:t>
    </dgm:pt>
    <dgm:pt modelId="{D52D6325-F167-47B5-98EB-940BFE7DE54D}">
      <dgm:prSet custT="1"/>
      <dgm:spPr/>
      <dgm:t>
        <a:bodyPr/>
        <a:lstStyle/>
        <a:p>
          <a:pPr>
            <a:lnSpc>
              <a:spcPct val="100000"/>
            </a:lnSpc>
          </a:pPr>
          <a:r>
            <a:rPr lang="en-US" sz="2000" b="0" dirty="0"/>
            <a:t>Shared cache, no reduced queries</a:t>
          </a:r>
          <a:endParaRPr lang="en-US" sz="2000" b="0" i="1" dirty="0"/>
        </a:p>
      </dgm:t>
    </dgm:pt>
    <dgm:pt modelId="{18AFE9BC-600A-4C19-9455-E699C0AC423F}" type="parTrans" cxnId="{19D7AC76-33B8-4FFE-BA82-44B0722E6FBB}">
      <dgm:prSet/>
      <dgm:spPr/>
      <dgm:t>
        <a:bodyPr/>
        <a:lstStyle/>
        <a:p>
          <a:endParaRPr lang="en-US"/>
        </a:p>
      </dgm:t>
    </dgm:pt>
    <dgm:pt modelId="{5B88076F-B906-44EF-BE0A-A19880ADBC3F}" type="sibTrans" cxnId="{19D7AC76-33B8-4FFE-BA82-44B0722E6FBB}">
      <dgm:prSet/>
      <dgm:spPr/>
      <dgm:t>
        <a:bodyPr/>
        <a:lstStyle/>
        <a:p>
          <a:endParaRPr lang="en-US"/>
        </a:p>
      </dgm:t>
    </dgm:pt>
    <dgm:pt modelId="{BF755C94-9DE6-7B48-AF26-856781953F4D}">
      <dgm:prSet custT="1"/>
      <dgm:spPr/>
      <dgm:t>
        <a:bodyPr/>
        <a:lstStyle/>
        <a:p>
          <a:pPr>
            <a:lnSpc>
              <a:spcPct val="100000"/>
            </a:lnSpc>
          </a:pPr>
          <a:r>
            <a:rPr lang="en-US" sz="2000" b="0" dirty="0"/>
            <a:t>Shared cache, reduced queries</a:t>
          </a:r>
        </a:p>
      </dgm:t>
    </dgm:pt>
    <dgm:pt modelId="{42CC86D0-CB79-034E-8A6A-9005DA5652F0}" type="parTrans" cxnId="{25FFA34D-1E2D-0C4C-8728-17F5B2376DD8}">
      <dgm:prSet/>
      <dgm:spPr/>
      <dgm:t>
        <a:bodyPr/>
        <a:lstStyle/>
        <a:p>
          <a:endParaRPr lang="en-US"/>
        </a:p>
      </dgm:t>
    </dgm:pt>
    <dgm:pt modelId="{44EA3452-3E61-3843-9CC6-8A6C8208CAA5}" type="sibTrans" cxnId="{25FFA34D-1E2D-0C4C-8728-17F5B2376DD8}">
      <dgm:prSet/>
      <dgm:spPr/>
      <dgm:t>
        <a:bodyPr/>
        <a:lstStyle/>
        <a:p>
          <a:endParaRPr lang="en-US"/>
        </a:p>
      </dgm:t>
    </dgm:pt>
    <dgm:pt modelId="{D1E45300-3232-456A-8821-D61DEEBCD26F}" type="pres">
      <dgm:prSet presAssocID="{16752EFB-372C-4BA7-BB83-98DA3A6DBEB7}" presName="root" presStyleCnt="0">
        <dgm:presLayoutVars>
          <dgm:dir/>
          <dgm:resizeHandles val="exact"/>
        </dgm:presLayoutVars>
      </dgm:prSet>
      <dgm:spPr/>
    </dgm:pt>
    <dgm:pt modelId="{FF8AEEDC-C1A3-4EE7-911A-45C08A103FD2}" type="pres">
      <dgm:prSet presAssocID="{0F5E92E1-9F56-4F13-9203-8C9637CDF2C3}" presName="compNode" presStyleCnt="0"/>
      <dgm:spPr/>
    </dgm:pt>
    <dgm:pt modelId="{FCFFD0EF-1144-4795-A9DA-E2BBE4665E52}" type="pres">
      <dgm:prSet presAssocID="{0F5E92E1-9F56-4F13-9203-8C9637CDF2C3}" presName="bgRect" presStyleLbl="bgShp" presStyleIdx="0" presStyleCnt="3" custLinFactNeighborX="6846" custLinFactNeighborY="-5547"/>
      <dgm:spPr/>
    </dgm:pt>
    <dgm:pt modelId="{9DBBE1B9-C7F4-46F5-A841-F8FB54E2B14A}" type="pres">
      <dgm:prSet presAssocID="{0F5E92E1-9F56-4F13-9203-8C9637CDF2C3}"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DB1172BC-A51E-4A15-83D7-167854CE86F8}" type="pres">
      <dgm:prSet presAssocID="{0F5E92E1-9F56-4F13-9203-8C9637CDF2C3}" presName="spaceRect" presStyleCnt="0"/>
      <dgm:spPr/>
    </dgm:pt>
    <dgm:pt modelId="{E5B40BEC-CBC3-42F6-990F-12F4602F0527}" type="pres">
      <dgm:prSet presAssocID="{0F5E92E1-9F56-4F13-9203-8C9637CDF2C3}" presName="parTx" presStyleLbl="revTx" presStyleIdx="0" presStyleCnt="3">
        <dgm:presLayoutVars>
          <dgm:chMax val="0"/>
          <dgm:chPref val="0"/>
        </dgm:presLayoutVars>
      </dgm:prSet>
      <dgm:spPr/>
    </dgm:pt>
    <dgm:pt modelId="{0FC50F8A-1277-4933-8681-5F780487AA07}" type="pres">
      <dgm:prSet presAssocID="{9B501BA8-7979-4819-9920-D025E49FEE3D}" presName="sibTrans" presStyleCnt="0"/>
      <dgm:spPr/>
    </dgm:pt>
    <dgm:pt modelId="{CAA725B4-3F99-44C2-B18F-56E555805CF2}" type="pres">
      <dgm:prSet presAssocID="{D52D6325-F167-47B5-98EB-940BFE7DE54D}" presName="compNode" presStyleCnt="0"/>
      <dgm:spPr/>
    </dgm:pt>
    <dgm:pt modelId="{41D9164E-F63B-4A0F-A767-613DDB91293C}" type="pres">
      <dgm:prSet presAssocID="{D52D6325-F167-47B5-98EB-940BFE7DE54D}" presName="bgRect" presStyleLbl="bgShp" presStyleIdx="1" presStyleCnt="3"/>
      <dgm:spPr/>
    </dgm:pt>
    <dgm:pt modelId="{95BEDDFE-EFB1-493D-8879-97EEA9854D0D}" type="pres">
      <dgm:prSet presAssocID="{D52D6325-F167-47B5-98EB-940BFE7DE54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B5668941-88A2-4DC9-BF18-531D56503E39}" type="pres">
      <dgm:prSet presAssocID="{D52D6325-F167-47B5-98EB-940BFE7DE54D}" presName="spaceRect" presStyleCnt="0"/>
      <dgm:spPr/>
    </dgm:pt>
    <dgm:pt modelId="{E237E9F3-2D50-4DB5-82D5-F3EEB0A8DF37}" type="pres">
      <dgm:prSet presAssocID="{D52D6325-F167-47B5-98EB-940BFE7DE54D}" presName="parTx" presStyleLbl="revTx" presStyleIdx="1" presStyleCnt="3">
        <dgm:presLayoutVars>
          <dgm:chMax val="0"/>
          <dgm:chPref val="0"/>
        </dgm:presLayoutVars>
      </dgm:prSet>
      <dgm:spPr/>
    </dgm:pt>
    <dgm:pt modelId="{9406DEB7-081F-5E4D-A189-CD7668F4F21E}" type="pres">
      <dgm:prSet presAssocID="{5B88076F-B906-44EF-BE0A-A19880ADBC3F}" presName="sibTrans" presStyleCnt="0"/>
      <dgm:spPr/>
    </dgm:pt>
    <dgm:pt modelId="{0089CD24-7B26-5B4A-9087-2D693D3B7827}" type="pres">
      <dgm:prSet presAssocID="{BF755C94-9DE6-7B48-AF26-856781953F4D}" presName="compNode" presStyleCnt="0"/>
      <dgm:spPr/>
    </dgm:pt>
    <dgm:pt modelId="{DBD51EEF-C87F-6440-B189-11B526A26DFD}" type="pres">
      <dgm:prSet presAssocID="{BF755C94-9DE6-7B48-AF26-856781953F4D}" presName="bgRect" presStyleLbl="bgShp" presStyleIdx="2" presStyleCnt="3"/>
      <dgm:spPr/>
    </dgm:pt>
    <dgm:pt modelId="{BB1891D4-E3BA-4B4E-92EC-72A5143648C8}" type="pres">
      <dgm:prSet presAssocID="{BF755C94-9DE6-7B48-AF26-856781953F4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with solid fill"/>
        </a:ext>
      </dgm:extLst>
    </dgm:pt>
    <dgm:pt modelId="{095A280A-2781-1644-BE1B-3B5F31E4917B}" type="pres">
      <dgm:prSet presAssocID="{BF755C94-9DE6-7B48-AF26-856781953F4D}" presName="spaceRect" presStyleCnt="0"/>
      <dgm:spPr/>
    </dgm:pt>
    <dgm:pt modelId="{586A12E6-512D-D74E-B1FF-11B0D9F8C514}" type="pres">
      <dgm:prSet presAssocID="{BF755C94-9DE6-7B48-AF26-856781953F4D}" presName="parTx" presStyleLbl="revTx" presStyleIdx="2" presStyleCnt="3">
        <dgm:presLayoutVars>
          <dgm:chMax val="0"/>
          <dgm:chPref val="0"/>
        </dgm:presLayoutVars>
      </dgm:prSet>
      <dgm:spPr/>
    </dgm:pt>
  </dgm:ptLst>
  <dgm:cxnLst>
    <dgm:cxn modelId="{5332D200-FC53-3042-9AE8-B72A4BE76588}" type="presOf" srcId="{BF755C94-9DE6-7B48-AF26-856781953F4D}" destId="{586A12E6-512D-D74E-B1FF-11B0D9F8C514}" srcOrd="0" destOrd="0" presId="urn:microsoft.com/office/officeart/2018/2/layout/IconVerticalSolidList"/>
    <dgm:cxn modelId="{D961AB28-94EC-4300-9152-42C7572216E7}" type="presOf" srcId="{16752EFB-372C-4BA7-BB83-98DA3A6DBEB7}" destId="{D1E45300-3232-456A-8821-D61DEEBCD26F}" srcOrd="0" destOrd="0" presId="urn:microsoft.com/office/officeart/2018/2/layout/IconVerticalSolidList"/>
    <dgm:cxn modelId="{25FFA34D-1E2D-0C4C-8728-17F5B2376DD8}" srcId="{16752EFB-372C-4BA7-BB83-98DA3A6DBEB7}" destId="{BF755C94-9DE6-7B48-AF26-856781953F4D}" srcOrd="2" destOrd="0" parTransId="{42CC86D0-CB79-034E-8A6A-9005DA5652F0}" sibTransId="{44EA3452-3E61-3843-9CC6-8A6C8208CAA5}"/>
    <dgm:cxn modelId="{9387E84F-2384-430D-908C-5DE2F449FD90}" srcId="{16752EFB-372C-4BA7-BB83-98DA3A6DBEB7}" destId="{0F5E92E1-9F56-4F13-9203-8C9637CDF2C3}" srcOrd="0" destOrd="0" parTransId="{CE67EB3B-455C-4E7C-8717-8DEFB2C70452}" sibTransId="{9B501BA8-7979-4819-9920-D025E49FEE3D}"/>
    <dgm:cxn modelId="{19D7AC76-33B8-4FFE-BA82-44B0722E6FBB}" srcId="{16752EFB-372C-4BA7-BB83-98DA3A6DBEB7}" destId="{D52D6325-F167-47B5-98EB-940BFE7DE54D}" srcOrd="1" destOrd="0" parTransId="{18AFE9BC-600A-4C19-9455-E699C0AC423F}" sibTransId="{5B88076F-B906-44EF-BE0A-A19880ADBC3F}"/>
    <dgm:cxn modelId="{435DBACE-74B3-9642-8832-5ACE81ABD8FC}" type="presOf" srcId="{D52D6325-F167-47B5-98EB-940BFE7DE54D}" destId="{E237E9F3-2D50-4DB5-82D5-F3EEB0A8DF37}" srcOrd="0" destOrd="0" presId="urn:microsoft.com/office/officeart/2018/2/layout/IconVerticalSolidList"/>
    <dgm:cxn modelId="{0A80C3EC-F160-D243-9752-D65D66AF22E5}" type="presOf" srcId="{0F5E92E1-9F56-4F13-9203-8C9637CDF2C3}" destId="{E5B40BEC-CBC3-42F6-990F-12F4602F0527}" srcOrd="0" destOrd="0" presId="urn:microsoft.com/office/officeart/2018/2/layout/IconVerticalSolidList"/>
    <dgm:cxn modelId="{8823C662-2922-CF4B-AFB5-B7F6203324F4}" type="presParOf" srcId="{D1E45300-3232-456A-8821-D61DEEBCD26F}" destId="{FF8AEEDC-C1A3-4EE7-911A-45C08A103FD2}" srcOrd="0" destOrd="0" presId="urn:microsoft.com/office/officeart/2018/2/layout/IconVerticalSolidList"/>
    <dgm:cxn modelId="{94F543DE-35F4-3C44-8E34-AAFF56CFB13D}" type="presParOf" srcId="{FF8AEEDC-C1A3-4EE7-911A-45C08A103FD2}" destId="{FCFFD0EF-1144-4795-A9DA-E2BBE4665E52}" srcOrd="0" destOrd="0" presId="urn:microsoft.com/office/officeart/2018/2/layout/IconVerticalSolidList"/>
    <dgm:cxn modelId="{841BABA8-E8F2-B642-AEDD-B6DA190CD778}" type="presParOf" srcId="{FF8AEEDC-C1A3-4EE7-911A-45C08A103FD2}" destId="{9DBBE1B9-C7F4-46F5-A841-F8FB54E2B14A}" srcOrd="1" destOrd="0" presId="urn:microsoft.com/office/officeart/2018/2/layout/IconVerticalSolidList"/>
    <dgm:cxn modelId="{EC727AC9-F6B0-6F4E-AB9E-D92B3692FB8C}" type="presParOf" srcId="{FF8AEEDC-C1A3-4EE7-911A-45C08A103FD2}" destId="{DB1172BC-A51E-4A15-83D7-167854CE86F8}" srcOrd="2" destOrd="0" presId="urn:microsoft.com/office/officeart/2018/2/layout/IconVerticalSolidList"/>
    <dgm:cxn modelId="{00C9620D-1F71-E845-BE3C-2536AD4C9988}" type="presParOf" srcId="{FF8AEEDC-C1A3-4EE7-911A-45C08A103FD2}" destId="{E5B40BEC-CBC3-42F6-990F-12F4602F0527}" srcOrd="3" destOrd="0" presId="urn:microsoft.com/office/officeart/2018/2/layout/IconVerticalSolidList"/>
    <dgm:cxn modelId="{49D5C6D9-7DD0-FF4B-957D-5556467F8ED7}" type="presParOf" srcId="{D1E45300-3232-456A-8821-D61DEEBCD26F}" destId="{0FC50F8A-1277-4933-8681-5F780487AA07}" srcOrd="1" destOrd="0" presId="urn:microsoft.com/office/officeart/2018/2/layout/IconVerticalSolidList"/>
    <dgm:cxn modelId="{55512AFD-07C9-E545-B4A3-719A2E121661}" type="presParOf" srcId="{D1E45300-3232-456A-8821-D61DEEBCD26F}" destId="{CAA725B4-3F99-44C2-B18F-56E555805CF2}" srcOrd="2" destOrd="0" presId="urn:microsoft.com/office/officeart/2018/2/layout/IconVerticalSolidList"/>
    <dgm:cxn modelId="{1A30DE64-591A-0C43-B43C-83BC11479C47}" type="presParOf" srcId="{CAA725B4-3F99-44C2-B18F-56E555805CF2}" destId="{41D9164E-F63B-4A0F-A767-613DDB91293C}" srcOrd="0" destOrd="0" presId="urn:microsoft.com/office/officeart/2018/2/layout/IconVerticalSolidList"/>
    <dgm:cxn modelId="{7D46BD8A-7D7E-434A-9D6B-BB57A443112C}" type="presParOf" srcId="{CAA725B4-3F99-44C2-B18F-56E555805CF2}" destId="{95BEDDFE-EFB1-493D-8879-97EEA9854D0D}" srcOrd="1" destOrd="0" presId="urn:microsoft.com/office/officeart/2018/2/layout/IconVerticalSolidList"/>
    <dgm:cxn modelId="{0694E86F-7386-5C4C-92F2-5337D0C61D99}" type="presParOf" srcId="{CAA725B4-3F99-44C2-B18F-56E555805CF2}" destId="{B5668941-88A2-4DC9-BF18-531D56503E39}" srcOrd="2" destOrd="0" presId="urn:microsoft.com/office/officeart/2018/2/layout/IconVerticalSolidList"/>
    <dgm:cxn modelId="{240474FE-51B4-F949-BE9A-5A910465CF96}" type="presParOf" srcId="{CAA725B4-3F99-44C2-B18F-56E555805CF2}" destId="{E237E9F3-2D50-4DB5-82D5-F3EEB0A8DF37}" srcOrd="3" destOrd="0" presId="urn:microsoft.com/office/officeart/2018/2/layout/IconVerticalSolidList"/>
    <dgm:cxn modelId="{0FE1143A-5E39-B749-8FEF-1D94ADB63D5A}" type="presParOf" srcId="{D1E45300-3232-456A-8821-D61DEEBCD26F}" destId="{9406DEB7-081F-5E4D-A189-CD7668F4F21E}" srcOrd="3" destOrd="0" presId="urn:microsoft.com/office/officeart/2018/2/layout/IconVerticalSolidList"/>
    <dgm:cxn modelId="{2DF29747-C28F-B54E-9AE1-5FE50A23AD89}" type="presParOf" srcId="{D1E45300-3232-456A-8821-D61DEEBCD26F}" destId="{0089CD24-7B26-5B4A-9087-2D693D3B7827}" srcOrd="4" destOrd="0" presId="urn:microsoft.com/office/officeart/2018/2/layout/IconVerticalSolidList"/>
    <dgm:cxn modelId="{94DF788C-D8F7-F148-BCE3-BD3DD4DBA519}" type="presParOf" srcId="{0089CD24-7B26-5B4A-9087-2D693D3B7827}" destId="{DBD51EEF-C87F-6440-B189-11B526A26DFD}" srcOrd="0" destOrd="0" presId="urn:microsoft.com/office/officeart/2018/2/layout/IconVerticalSolidList"/>
    <dgm:cxn modelId="{FB7D944C-4E41-4B4E-8F50-8FEA24DDA71E}" type="presParOf" srcId="{0089CD24-7B26-5B4A-9087-2D693D3B7827}" destId="{BB1891D4-E3BA-4B4E-92EC-72A5143648C8}" srcOrd="1" destOrd="0" presId="urn:microsoft.com/office/officeart/2018/2/layout/IconVerticalSolidList"/>
    <dgm:cxn modelId="{5FF30483-FAE4-034C-AF9C-53CD0C1034A8}" type="presParOf" srcId="{0089CD24-7B26-5B4A-9087-2D693D3B7827}" destId="{095A280A-2781-1644-BE1B-3B5F31E4917B}" srcOrd="2" destOrd="0" presId="urn:microsoft.com/office/officeart/2018/2/layout/IconVerticalSolidList"/>
    <dgm:cxn modelId="{A275025F-C1BF-DD49-847F-C8827BF4A49C}" type="presParOf" srcId="{0089CD24-7B26-5B4A-9087-2D693D3B7827}" destId="{586A12E6-512D-D74E-B1FF-11B0D9F8C51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752EFB-372C-4BA7-BB83-98DA3A6DBEB7}" type="doc">
      <dgm:prSet loTypeId="urn:microsoft.com/office/officeart/2018/2/layout/IconVerticalSolidList" loCatId="icon" qsTypeId="urn:microsoft.com/office/officeart/2005/8/quickstyle/simple4" qsCatId="simple" csTypeId="urn:microsoft.com/office/officeart/2005/8/colors/accent5_2" csCatId="accent5" phldr="1"/>
      <dgm:spPr/>
      <dgm:t>
        <a:bodyPr/>
        <a:lstStyle/>
        <a:p>
          <a:endParaRPr lang="en-US"/>
        </a:p>
      </dgm:t>
    </dgm:pt>
    <dgm:pt modelId="{0F5E92E1-9F56-4F13-9203-8C9637CDF2C3}">
      <dgm:prSet/>
      <dgm:spPr/>
      <dgm:t>
        <a:bodyPr/>
        <a:lstStyle/>
        <a:p>
          <a:pPr>
            <a:lnSpc>
              <a:spcPct val="100000"/>
            </a:lnSpc>
          </a:pPr>
          <a:r>
            <a:rPr lang="en-GB" b="1" dirty="0"/>
            <a:t>Hypothesis 1: </a:t>
          </a:r>
          <a:r>
            <a:rPr lang="en-GB" i="1" dirty="0"/>
            <a:t>A micro-frontend architecture using a shared </a:t>
          </a:r>
          <a:r>
            <a:rPr lang="en-GB" i="1" dirty="0" err="1"/>
            <a:t>GraphQL</a:t>
          </a:r>
          <a:r>
            <a:rPr lang="en-GB" i="1" dirty="0"/>
            <a:t> caching layer with query reduction can solve the problems of over-fetching and over-requesting inside a distributed architecture. The total number of network requests and network traffic can be drastically reduced. </a:t>
          </a:r>
          <a:endParaRPr lang="en-US" i="1" dirty="0"/>
        </a:p>
      </dgm:t>
    </dgm:pt>
    <dgm:pt modelId="{CE67EB3B-455C-4E7C-8717-8DEFB2C70452}" type="parTrans" cxnId="{9387E84F-2384-430D-908C-5DE2F449FD90}">
      <dgm:prSet/>
      <dgm:spPr/>
      <dgm:t>
        <a:bodyPr/>
        <a:lstStyle/>
        <a:p>
          <a:endParaRPr lang="en-US"/>
        </a:p>
      </dgm:t>
    </dgm:pt>
    <dgm:pt modelId="{9B501BA8-7979-4819-9920-D025E49FEE3D}" type="sibTrans" cxnId="{9387E84F-2384-430D-908C-5DE2F449FD90}">
      <dgm:prSet/>
      <dgm:spPr/>
      <dgm:t>
        <a:bodyPr/>
        <a:lstStyle/>
        <a:p>
          <a:endParaRPr lang="en-US"/>
        </a:p>
      </dgm:t>
    </dgm:pt>
    <dgm:pt modelId="{D52D6325-F167-47B5-98EB-940BFE7DE54D}">
      <dgm:prSet/>
      <dgm:spPr/>
      <dgm:t>
        <a:bodyPr/>
        <a:lstStyle/>
        <a:p>
          <a:pPr>
            <a:lnSpc>
              <a:spcPct val="100000"/>
            </a:lnSpc>
          </a:pPr>
          <a:r>
            <a:rPr lang="en-GB" b="1" dirty="0"/>
            <a:t>Hypothesis 2: </a:t>
          </a:r>
          <a:r>
            <a:rPr lang="en-GB" i="1" dirty="0"/>
            <a:t>The caching strategy proposed in this thesis is versatile enough to be effectively implemented in various contexts, providing sufficient flexibility to be independent of the technology used. </a:t>
          </a:r>
          <a:endParaRPr lang="en-US" i="1" dirty="0"/>
        </a:p>
      </dgm:t>
    </dgm:pt>
    <dgm:pt modelId="{18AFE9BC-600A-4C19-9455-E699C0AC423F}" type="parTrans" cxnId="{19D7AC76-33B8-4FFE-BA82-44B0722E6FBB}">
      <dgm:prSet/>
      <dgm:spPr/>
      <dgm:t>
        <a:bodyPr/>
        <a:lstStyle/>
        <a:p>
          <a:endParaRPr lang="en-US"/>
        </a:p>
      </dgm:t>
    </dgm:pt>
    <dgm:pt modelId="{5B88076F-B906-44EF-BE0A-A19880ADBC3F}" type="sibTrans" cxnId="{19D7AC76-33B8-4FFE-BA82-44B0722E6FBB}">
      <dgm:prSet/>
      <dgm:spPr/>
      <dgm:t>
        <a:bodyPr/>
        <a:lstStyle/>
        <a:p>
          <a:endParaRPr lang="en-US"/>
        </a:p>
      </dgm:t>
    </dgm:pt>
    <dgm:pt modelId="{D1E45300-3232-456A-8821-D61DEEBCD26F}" type="pres">
      <dgm:prSet presAssocID="{16752EFB-372C-4BA7-BB83-98DA3A6DBEB7}" presName="root" presStyleCnt="0">
        <dgm:presLayoutVars>
          <dgm:dir/>
          <dgm:resizeHandles val="exact"/>
        </dgm:presLayoutVars>
      </dgm:prSet>
      <dgm:spPr/>
    </dgm:pt>
    <dgm:pt modelId="{FF8AEEDC-C1A3-4EE7-911A-45C08A103FD2}" type="pres">
      <dgm:prSet presAssocID="{0F5E92E1-9F56-4F13-9203-8C9637CDF2C3}" presName="compNode" presStyleCnt="0"/>
      <dgm:spPr/>
    </dgm:pt>
    <dgm:pt modelId="{FCFFD0EF-1144-4795-A9DA-E2BBE4665E52}" type="pres">
      <dgm:prSet presAssocID="{0F5E92E1-9F56-4F13-9203-8C9637CDF2C3}" presName="bgRect" presStyleLbl="bgShp" presStyleIdx="0" presStyleCnt="2"/>
      <dgm:spPr/>
    </dgm:pt>
    <dgm:pt modelId="{9DBBE1B9-C7F4-46F5-A841-F8FB54E2B14A}" type="pres">
      <dgm:prSet presAssocID="{0F5E92E1-9F56-4F13-9203-8C9637CDF2C3}"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DB1172BC-A51E-4A15-83D7-167854CE86F8}" type="pres">
      <dgm:prSet presAssocID="{0F5E92E1-9F56-4F13-9203-8C9637CDF2C3}" presName="spaceRect" presStyleCnt="0"/>
      <dgm:spPr/>
    </dgm:pt>
    <dgm:pt modelId="{E5B40BEC-CBC3-42F6-990F-12F4602F0527}" type="pres">
      <dgm:prSet presAssocID="{0F5E92E1-9F56-4F13-9203-8C9637CDF2C3}" presName="parTx" presStyleLbl="revTx" presStyleIdx="0" presStyleCnt="2">
        <dgm:presLayoutVars>
          <dgm:chMax val="0"/>
          <dgm:chPref val="0"/>
        </dgm:presLayoutVars>
      </dgm:prSet>
      <dgm:spPr/>
    </dgm:pt>
    <dgm:pt modelId="{0FC50F8A-1277-4933-8681-5F780487AA07}" type="pres">
      <dgm:prSet presAssocID="{9B501BA8-7979-4819-9920-D025E49FEE3D}" presName="sibTrans" presStyleCnt="0"/>
      <dgm:spPr/>
    </dgm:pt>
    <dgm:pt modelId="{CAA725B4-3F99-44C2-B18F-56E555805CF2}" type="pres">
      <dgm:prSet presAssocID="{D52D6325-F167-47B5-98EB-940BFE7DE54D}" presName="compNode" presStyleCnt="0"/>
      <dgm:spPr/>
    </dgm:pt>
    <dgm:pt modelId="{41D9164E-F63B-4A0F-A767-613DDB91293C}" type="pres">
      <dgm:prSet presAssocID="{D52D6325-F167-47B5-98EB-940BFE7DE54D}" presName="bgRect" presStyleLbl="bgShp" presStyleIdx="1" presStyleCnt="2"/>
      <dgm:spPr/>
    </dgm:pt>
    <dgm:pt modelId="{95BEDDFE-EFB1-493D-8879-97EEA9854D0D}" type="pres">
      <dgm:prSet presAssocID="{D52D6325-F167-47B5-98EB-940BFE7DE54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acking Box Open outline"/>
        </a:ext>
      </dgm:extLst>
    </dgm:pt>
    <dgm:pt modelId="{B5668941-88A2-4DC9-BF18-531D56503E39}" type="pres">
      <dgm:prSet presAssocID="{D52D6325-F167-47B5-98EB-940BFE7DE54D}" presName="spaceRect" presStyleCnt="0"/>
      <dgm:spPr/>
    </dgm:pt>
    <dgm:pt modelId="{E237E9F3-2D50-4DB5-82D5-F3EEB0A8DF37}" type="pres">
      <dgm:prSet presAssocID="{D52D6325-F167-47B5-98EB-940BFE7DE54D}" presName="parTx" presStyleLbl="revTx" presStyleIdx="1" presStyleCnt="2">
        <dgm:presLayoutVars>
          <dgm:chMax val="0"/>
          <dgm:chPref val="0"/>
        </dgm:presLayoutVars>
      </dgm:prSet>
      <dgm:spPr/>
    </dgm:pt>
  </dgm:ptLst>
  <dgm:cxnLst>
    <dgm:cxn modelId="{13E81606-09D4-4C56-A55F-C097730C8F31}" type="presOf" srcId="{0F5E92E1-9F56-4F13-9203-8C9637CDF2C3}" destId="{E5B40BEC-CBC3-42F6-990F-12F4602F0527}" srcOrd="0" destOrd="0" presId="urn:microsoft.com/office/officeart/2018/2/layout/IconVerticalSolidList"/>
    <dgm:cxn modelId="{D961AB28-94EC-4300-9152-42C7572216E7}" type="presOf" srcId="{16752EFB-372C-4BA7-BB83-98DA3A6DBEB7}" destId="{D1E45300-3232-456A-8821-D61DEEBCD26F}" srcOrd="0" destOrd="0" presId="urn:microsoft.com/office/officeart/2018/2/layout/IconVerticalSolidList"/>
    <dgm:cxn modelId="{9387E84F-2384-430D-908C-5DE2F449FD90}" srcId="{16752EFB-372C-4BA7-BB83-98DA3A6DBEB7}" destId="{0F5E92E1-9F56-4F13-9203-8C9637CDF2C3}" srcOrd="0" destOrd="0" parTransId="{CE67EB3B-455C-4E7C-8717-8DEFB2C70452}" sibTransId="{9B501BA8-7979-4819-9920-D025E49FEE3D}"/>
    <dgm:cxn modelId="{19D7AC76-33B8-4FFE-BA82-44B0722E6FBB}" srcId="{16752EFB-372C-4BA7-BB83-98DA3A6DBEB7}" destId="{D52D6325-F167-47B5-98EB-940BFE7DE54D}" srcOrd="1" destOrd="0" parTransId="{18AFE9BC-600A-4C19-9455-E699C0AC423F}" sibTransId="{5B88076F-B906-44EF-BE0A-A19880ADBC3F}"/>
    <dgm:cxn modelId="{549FF386-EE48-480A-B53E-B67909612FC3}" type="presOf" srcId="{D52D6325-F167-47B5-98EB-940BFE7DE54D}" destId="{E237E9F3-2D50-4DB5-82D5-F3EEB0A8DF37}" srcOrd="0" destOrd="0" presId="urn:microsoft.com/office/officeart/2018/2/layout/IconVerticalSolidList"/>
    <dgm:cxn modelId="{2EC8DA94-102B-402F-964C-351FCC2493F6}" type="presParOf" srcId="{D1E45300-3232-456A-8821-D61DEEBCD26F}" destId="{FF8AEEDC-C1A3-4EE7-911A-45C08A103FD2}" srcOrd="0" destOrd="0" presId="urn:microsoft.com/office/officeart/2018/2/layout/IconVerticalSolidList"/>
    <dgm:cxn modelId="{E7C17BE7-0872-4DE3-9116-5855519D3E9B}" type="presParOf" srcId="{FF8AEEDC-C1A3-4EE7-911A-45C08A103FD2}" destId="{FCFFD0EF-1144-4795-A9DA-E2BBE4665E52}" srcOrd="0" destOrd="0" presId="urn:microsoft.com/office/officeart/2018/2/layout/IconVerticalSolidList"/>
    <dgm:cxn modelId="{7C2CC3E9-A027-45B5-8D6D-170CE454BFBC}" type="presParOf" srcId="{FF8AEEDC-C1A3-4EE7-911A-45C08A103FD2}" destId="{9DBBE1B9-C7F4-46F5-A841-F8FB54E2B14A}" srcOrd="1" destOrd="0" presId="urn:microsoft.com/office/officeart/2018/2/layout/IconVerticalSolidList"/>
    <dgm:cxn modelId="{C25AFAFB-0C8B-45E6-ACE1-3E7CAD18F89C}" type="presParOf" srcId="{FF8AEEDC-C1A3-4EE7-911A-45C08A103FD2}" destId="{DB1172BC-A51E-4A15-83D7-167854CE86F8}" srcOrd="2" destOrd="0" presId="urn:microsoft.com/office/officeart/2018/2/layout/IconVerticalSolidList"/>
    <dgm:cxn modelId="{7788112C-2820-4D50-9D51-B2F80013265D}" type="presParOf" srcId="{FF8AEEDC-C1A3-4EE7-911A-45C08A103FD2}" destId="{E5B40BEC-CBC3-42F6-990F-12F4602F0527}" srcOrd="3" destOrd="0" presId="urn:microsoft.com/office/officeart/2018/2/layout/IconVerticalSolidList"/>
    <dgm:cxn modelId="{AB250777-3C0F-48F4-A1E4-89ED3B97C78F}" type="presParOf" srcId="{D1E45300-3232-456A-8821-D61DEEBCD26F}" destId="{0FC50F8A-1277-4933-8681-5F780487AA07}" srcOrd="1" destOrd="0" presId="urn:microsoft.com/office/officeart/2018/2/layout/IconVerticalSolidList"/>
    <dgm:cxn modelId="{74F56A5A-1601-4C6D-A146-AFEA1F1C6475}" type="presParOf" srcId="{D1E45300-3232-456A-8821-D61DEEBCD26F}" destId="{CAA725B4-3F99-44C2-B18F-56E555805CF2}" srcOrd="2" destOrd="0" presId="urn:microsoft.com/office/officeart/2018/2/layout/IconVerticalSolidList"/>
    <dgm:cxn modelId="{FC3A1E9A-601A-42EE-B357-F28EF3AADCF0}" type="presParOf" srcId="{CAA725B4-3F99-44C2-B18F-56E555805CF2}" destId="{41D9164E-F63B-4A0F-A767-613DDB91293C}" srcOrd="0" destOrd="0" presId="urn:microsoft.com/office/officeart/2018/2/layout/IconVerticalSolidList"/>
    <dgm:cxn modelId="{E2068363-9692-45FF-A596-45E35E10CB80}" type="presParOf" srcId="{CAA725B4-3F99-44C2-B18F-56E555805CF2}" destId="{95BEDDFE-EFB1-493D-8879-97EEA9854D0D}" srcOrd="1" destOrd="0" presId="urn:microsoft.com/office/officeart/2018/2/layout/IconVerticalSolidList"/>
    <dgm:cxn modelId="{AA7C840D-14F1-4070-9E10-3E3F520FB2F2}" type="presParOf" srcId="{CAA725B4-3F99-44C2-B18F-56E555805CF2}" destId="{B5668941-88A2-4DC9-BF18-531D56503E39}" srcOrd="2" destOrd="0" presId="urn:microsoft.com/office/officeart/2018/2/layout/IconVerticalSolidList"/>
    <dgm:cxn modelId="{637C5834-0243-4E59-9DD0-1857A34303E8}" type="presParOf" srcId="{CAA725B4-3F99-44C2-B18F-56E555805CF2}" destId="{E237E9F3-2D50-4DB5-82D5-F3EEB0A8DF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6752EFB-372C-4BA7-BB83-98DA3A6DBEB7}" type="doc">
      <dgm:prSet loTypeId="urn:microsoft.com/office/officeart/2018/2/layout/IconVerticalSolidList" loCatId="icon" qsTypeId="urn:microsoft.com/office/officeart/2005/8/quickstyle/simple4" qsCatId="simple" csTypeId="urn:microsoft.com/office/officeart/2005/8/colors/accent5_2" csCatId="accent5" phldr="1"/>
      <dgm:spPr/>
      <dgm:t>
        <a:bodyPr/>
        <a:lstStyle/>
        <a:p>
          <a:endParaRPr lang="en-US"/>
        </a:p>
      </dgm:t>
    </dgm:pt>
    <dgm:pt modelId="{D52D6325-F167-47B5-98EB-940BFE7DE54D}">
      <dgm:prSet/>
      <dgm:spPr/>
      <dgm:t>
        <a:bodyPr/>
        <a:lstStyle/>
        <a:p>
          <a:pPr>
            <a:lnSpc>
              <a:spcPct val="100000"/>
            </a:lnSpc>
          </a:pPr>
          <a:r>
            <a:rPr lang="en-US" dirty="0"/>
            <a:t>cache-and-network</a:t>
          </a:r>
          <a:endParaRPr lang="en-US" i="1" dirty="0"/>
        </a:p>
      </dgm:t>
    </dgm:pt>
    <dgm:pt modelId="{18AFE9BC-600A-4C19-9455-E699C0AC423F}" type="parTrans" cxnId="{19D7AC76-33B8-4FFE-BA82-44B0722E6FBB}">
      <dgm:prSet/>
      <dgm:spPr/>
      <dgm:t>
        <a:bodyPr/>
        <a:lstStyle/>
        <a:p>
          <a:endParaRPr lang="en-US"/>
        </a:p>
      </dgm:t>
    </dgm:pt>
    <dgm:pt modelId="{5B88076F-B906-44EF-BE0A-A19880ADBC3F}" type="sibTrans" cxnId="{19D7AC76-33B8-4FFE-BA82-44B0722E6FBB}">
      <dgm:prSet/>
      <dgm:spPr/>
      <dgm:t>
        <a:bodyPr/>
        <a:lstStyle/>
        <a:p>
          <a:endParaRPr lang="en-US"/>
        </a:p>
      </dgm:t>
    </dgm:pt>
    <dgm:pt modelId="{0F5E92E1-9F56-4F13-9203-8C9637CDF2C3}">
      <dgm:prSet/>
      <dgm:spPr/>
      <dgm:t>
        <a:bodyPr/>
        <a:lstStyle/>
        <a:p>
          <a:pPr>
            <a:lnSpc>
              <a:spcPct val="100000"/>
            </a:lnSpc>
          </a:pPr>
          <a:r>
            <a:rPr lang="en-US" dirty="0"/>
            <a:t>cache-first</a:t>
          </a:r>
          <a:endParaRPr lang="en-US" i="1" dirty="0"/>
        </a:p>
      </dgm:t>
    </dgm:pt>
    <dgm:pt modelId="{9B501BA8-7979-4819-9920-D025E49FEE3D}" type="sibTrans" cxnId="{9387E84F-2384-430D-908C-5DE2F449FD90}">
      <dgm:prSet/>
      <dgm:spPr/>
      <dgm:t>
        <a:bodyPr/>
        <a:lstStyle/>
        <a:p>
          <a:endParaRPr lang="en-US"/>
        </a:p>
      </dgm:t>
    </dgm:pt>
    <dgm:pt modelId="{CE67EB3B-455C-4E7C-8717-8DEFB2C70452}" type="parTrans" cxnId="{9387E84F-2384-430D-908C-5DE2F449FD90}">
      <dgm:prSet/>
      <dgm:spPr/>
      <dgm:t>
        <a:bodyPr/>
        <a:lstStyle/>
        <a:p>
          <a:endParaRPr lang="en-US"/>
        </a:p>
      </dgm:t>
    </dgm:pt>
    <dgm:pt modelId="{ECCF169A-75A9-CE48-8CFF-3C6179457A00}">
      <dgm:prSet/>
      <dgm:spPr/>
      <dgm:t>
        <a:bodyPr/>
        <a:lstStyle/>
        <a:p>
          <a:pPr>
            <a:lnSpc>
              <a:spcPct val="100000"/>
            </a:lnSpc>
          </a:pPr>
          <a:r>
            <a:rPr lang="en-GB" dirty="0"/>
            <a:t>cache-only</a:t>
          </a:r>
        </a:p>
      </dgm:t>
    </dgm:pt>
    <dgm:pt modelId="{B93BEE8D-3E7F-E445-B5A5-889B175F6BDB}" type="parTrans" cxnId="{D55881EB-3A20-1143-9E34-6C333CFF1797}">
      <dgm:prSet/>
      <dgm:spPr/>
      <dgm:t>
        <a:bodyPr/>
        <a:lstStyle/>
        <a:p>
          <a:endParaRPr lang="en-GB"/>
        </a:p>
      </dgm:t>
    </dgm:pt>
    <dgm:pt modelId="{264041BE-EEF3-DF41-A210-7F9AF552EABB}" type="sibTrans" cxnId="{D55881EB-3A20-1143-9E34-6C333CFF1797}">
      <dgm:prSet/>
      <dgm:spPr/>
      <dgm:t>
        <a:bodyPr/>
        <a:lstStyle/>
        <a:p>
          <a:endParaRPr lang="en-GB"/>
        </a:p>
      </dgm:t>
    </dgm:pt>
    <dgm:pt modelId="{8287DA25-6B17-4846-AB4D-56A020113103}">
      <dgm:prSet/>
      <dgm:spPr/>
      <dgm:t>
        <a:bodyPr/>
        <a:lstStyle/>
        <a:p>
          <a:pPr>
            <a:lnSpc>
              <a:spcPct val="100000"/>
            </a:lnSpc>
          </a:pPr>
          <a:r>
            <a:rPr lang="en-US" dirty="0"/>
            <a:t>no-cache</a:t>
          </a:r>
          <a:endParaRPr lang="en-GB" dirty="0"/>
        </a:p>
      </dgm:t>
    </dgm:pt>
    <dgm:pt modelId="{8506AFD7-C050-CE47-8FC0-410BED3CEC5C}" type="parTrans" cxnId="{D63BE35E-3EF4-3344-B1E5-71D7FA26C093}">
      <dgm:prSet/>
      <dgm:spPr/>
      <dgm:t>
        <a:bodyPr/>
        <a:lstStyle/>
        <a:p>
          <a:endParaRPr lang="en-GB"/>
        </a:p>
      </dgm:t>
    </dgm:pt>
    <dgm:pt modelId="{7ECECB23-EE1B-9E47-AA47-58D193760229}" type="sibTrans" cxnId="{D63BE35E-3EF4-3344-B1E5-71D7FA26C093}">
      <dgm:prSet/>
      <dgm:spPr/>
      <dgm:t>
        <a:bodyPr/>
        <a:lstStyle/>
        <a:p>
          <a:endParaRPr lang="en-GB"/>
        </a:p>
      </dgm:t>
    </dgm:pt>
    <dgm:pt modelId="{D33F5A22-4FFA-EF4C-95FC-C1547C88CB7C}">
      <dgm:prSet/>
      <dgm:spPr/>
      <dgm:t>
        <a:bodyPr/>
        <a:lstStyle/>
        <a:p>
          <a:pPr>
            <a:lnSpc>
              <a:spcPct val="100000"/>
            </a:lnSpc>
          </a:pPr>
          <a:r>
            <a:rPr lang="en-US" dirty="0"/>
            <a:t>network-only</a:t>
          </a:r>
        </a:p>
      </dgm:t>
    </dgm:pt>
    <dgm:pt modelId="{F9171B89-69B4-E343-A052-A617EB8F5429}" type="parTrans" cxnId="{6584C935-B0C1-9D49-A40F-C660CBD77131}">
      <dgm:prSet/>
      <dgm:spPr/>
      <dgm:t>
        <a:bodyPr/>
        <a:lstStyle/>
        <a:p>
          <a:endParaRPr lang="en-GB"/>
        </a:p>
      </dgm:t>
    </dgm:pt>
    <dgm:pt modelId="{836E8FF1-D3A3-D347-89B4-2FC7ACFCD40E}" type="sibTrans" cxnId="{6584C935-B0C1-9D49-A40F-C660CBD77131}">
      <dgm:prSet/>
      <dgm:spPr/>
      <dgm:t>
        <a:bodyPr/>
        <a:lstStyle/>
        <a:p>
          <a:endParaRPr lang="en-GB"/>
        </a:p>
      </dgm:t>
    </dgm:pt>
    <dgm:pt modelId="{D1E45300-3232-456A-8821-D61DEEBCD26F}" type="pres">
      <dgm:prSet presAssocID="{16752EFB-372C-4BA7-BB83-98DA3A6DBEB7}" presName="root" presStyleCnt="0">
        <dgm:presLayoutVars>
          <dgm:dir/>
          <dgm:resizeHandles val="exact"/>
        </dgm:presLayoutVars>
      </dgm:prSet>
      <dgm:spPr/>
    </dgm:pt>
    <dgm:pt modelId="{FF8AEEDC-C1A3-4EE7-911A-45C08A103FD2}" type="pres">
      <dgm:prSet presAssocID="{0F5E92E1-9F56-4F13-9203-8C9637CDF2C3}" presName="compNode" presStyleCnt="0"/>
      <dgm:spPr/>
    </dgm:pt>
    <dgm:pt modelId="{FCFFD0EF-1144-4795-A9DA-E2BBE4665E52}" type="pres">
      <dgm:prSet presAssocID="{0F5E92E1-9F56-4F13-9203-8C9637CDF2C3}" presName="bgRect" presStyleLbl="bgShp" presStyleIdx="0" presStyleCnt="5" custLinFactNeighborY="-469"/>
      <dgm:spPr/>
    </dgm:pt>
    <dgm:pt modelId="{9DBBE1B9-C7F4-46F5-A841-F8FB54E2B14A}" type="pres">
      <dgm:prSet presAssocID="{0F5E92E1-9F56-4F13-9203-8C9637CDF2C3}"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DB1172BC-A51E-4A15-83D7-167854CE86F8}" type="pres">
      <dgm:prSet presAssocID="{0F5E92E1-9F56-4F13-9203-8C9637CDF2C3}" presName="spaceRect" presStyleCnt="0"/>
      <dgm:spPr/>
    </dgm:pt>
    <dgm:pt modelId="{E5B40BEC-CBC3-42F6-990F-12F4602F0527}" type="pres">
      <dgm:prSet presAssocID="{0F5E92E1-9F56-4F13-9203-8C9637CDF2C3}" presName="parTx" presStyleLbl="revTx" presStyleIdx="0" presStyleCnt="5">
        <dgm:presLayoutVars>
          <dgm:chMax val="0"/>
          <dgm:chPref val="0"/>
        </dgm:presLayoutVars>
      </dgm:prSet>
      <dgm:spPr/>
    </dgm:pt>
    <dgm:pt modelId="{0FC50F8A-1277-4933-8681-5F780487AA07}" type="pres">
      <dgm:prSet presAssocID="{9B501BA8-7979-4819-9920-D025E49FEE3D}" presName="sibTrans" presStyleCnt="0"/>
      <dgm:spPr/>
    </dgm:pt>
    <dgm:pt modelId="{CAA725B4-3F99-44C2-B18F-56E555805CF2}" type="pres">
      <dgm:prSet presAssocID="{D52D6325-F167-47B5-98EB-940BFE7DE54D}" presName="compNode" presStyleCnt="0"/>
      <dgm:spPr/>
    </dgm:pt>
    <dgm:pt modelId="{41D9164E-F63B-4A0F-A767-613DDB91293C}" type="pres">
      <dgm:prSet presAssocID="{D52D6325-F167-47B5-98EB-940BFE7DE54D}" presName="bgRect" presStyleLbl="bgShp" presStyleIdx="1" presStyleCnt="5"/>
      <dgm:spPr/>
    </dgm:pt>
    <dgm:pt modelId="{95BEDDFE-EFB1-493D-8879-97EEA9854D0D}" type="pres">
      <dgm:prSet presAssocID="{D52D6325-F167-47B5-98EB-940BFE7DE54D}"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 network outline"/>
        </a:ext>
      </dgm:extLst>
    </dgm:pt>
    <dgm:pt modelId="{B5668941-88A2-4DC9-BF18-531D56503E39}" type="pres">
      <dgm:prSet presAssocID="{D52D6325-F167-47B5-98EB-940BFE7DE54D}" presName="spaceRect" presStyleCnt="0"/>
      <dgm:spPr/>
    </dgm:pt>
    <dgm:pt modelId="{E237E9F3-2D50-4DB5-82D5-F3EEB0A8DF37}" type="pres">
      <dgm:prSet presAssocID="{D52D6325-F167-47B5-98EB-940BFE7DE54D}" presName="parTx" presStyleLbl="revTx" presStyleIdx="1" presStyleCnt="5">
        <dgm:presLayoutVars>
          <dgm:chMax val="0"/>
          <dgm:chPref val="0"/>
        </dgm:presLayoutVars>
      </dgm:prSet>
      <dgm:spPr/>
    </dgm:pt>
    <dgm:pt modelId="{2F307006-F3A2-C54F-92C1-510739831D57}" type="pres">
      <dgm:prSet presAssocID="{5B88076F-B906-44EF-BE0A-A19880ADBC3F}" presName="sibTrans" presStyleCnt="0"/>
      <dgm:spPr/>
    </dgm:pt>
    <dgm:pt modelId="{7EB0A5B5-37AE-A344-8083-5B94453B19F4}" type="pres">
      <dgm:prSet presAssocID="{ECCF169A-75A9-CE48-8CFF-3C6179457A00}" presName="compNode" presStyleCnt="0"/>
      <dgm:spPr/>
    </dgm:pt>
    <dgm:pt modelId="{CA680746-87DA-B841-AC63-2AD04225544C}" type="pres">
      <dgm:prSet presAssocID="{ECCF169A-75A9-CE48-8CFF-3C6179457A00}" presName="bgRect" presStyleLbl="bgShp" presStyleIdx="2" presStyleCnt="5"/>
      <dgm:spPr/>
    </dgm:pt>
    <dgm:pt modelId="{B6915495-15BF-ED4F-B22C-68AE5D46F06B}" type="pres">
      <dgm:prSet presAssocID="{ECCF169A-75A9-CE48-8CFF-3C6179457A00}"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023CE407-CBDE-1D47-A761-9CE153873DEC}" type="pres">
      <dgm:prSet presAssocID="{ECCF169A-75A9-CE48-8CFF-3C6179457A00}" presName="spaceRect" presStyleCnt="0"/>
      <dgm:spPr/>
    </dgm:pt>
    <dgm:pt modelId="{A875C42E-A1A1-5946-90BF-15D2434F06C4}" type="pres">
      <dgm:prSet presAssocID="{ECCF169A-75A9-CE48-8CFF-3C6179457A00}" presName="parTx" presStyleLbl="revTx" presStyleIdx="2" presStyleCnt="5">
        <dgm:presLayoutVars>
          <dgm:chMax val="0"/>
          <dgm:chPref val="0"/>
        </dgm:presLayoutVars>
      </dgm:prSet>
      <dgm:spPr/>
    </dgm:pt>
    <dgm:pt modelId="{32C6C192-1B35-5747-BA02-D25EAD4180DB}" type="pres">
      <dgm:prSet presAssocID="{264041BE-EEF3-DF41-A210-7F9AF552EABB}" presName="sibTrans" presStyleCnt="0"/>
      <dgm:spPr/>
    </dgm:pt>
    <dgm:pt modelId="{424D5355-58F7-7548-9E01-D7076318B645}" type="pres">
      <dgm:prSet presAssocID="{D33F5A22-4FFA-EF4C-95FC-C1547C88CB7C}" presName="compNode" presStyleCnt="0"/>
      <dgm:spPr/>
    </dgm:pt>
    <dgm:pt modelId="{10B45D57-A154-4B48-A9A9-F87D50CC3925}" type="pres">
      <dgm:prSet presAssocID="{D33F5A22-4FFA-EF4C-95FC-C1547C88CB7C}" presName="bgRect" presStyleLbl="bgShp" presStyleIdx="3" presStyleCnt="5"/>
      <dgm:spPr/>
    </dgm:pt>
    <dgm:pt modelId="{DFDA1413-CCD4-2642-A5BF-CD932ECD8988}" type="pres">
      <dgm:prSet presAssocID="{D33F5A22-4FFA-EF4C-95FC-C1547C88CB7C}" presName="iconRect" presStyleLbl="node1" presStyleIdx="3"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17ED47E1-3E2E-6247-8E41-E87541EB4EA4}" type="pres">
      <dgm:prSet presAssocID="{D33F5A22-4FFA-EF4C-95FC-C1547C88CB7C}" presName="spaceRect" presStyleCnt="0"/>
      <dgm:spPr/>
    </dgm:pt>
    <dgm:pt modelId="{DE003835-F389-5C42-97BB-E5315D1601C7}" type="pres">
      <dgm:prSet presAssocID="{D33F5A22-4FFA-EF4C-95FC-C1547C88CB7C}" presName="parTx" presStyleLbl="revTx" presStyleIdx="3" presStyleCnt="5">
        <dgm:presLayoutVars>
          <dgm:chMax val="0"/>
          <dgm:chPref val="0"/>
        </dgm:presLayoutVars>
      </dgm:prSet>
      <dgm:spPr/>
    </dgm:pt>
    <dgm:pt modelId="{0B232181-23F6-EF49-A4B2-CF90A7B00BFC}" type="pres">
      <dgm:prSet presAssocID="{836E8FF1-D3A3-D347-89B4-2FC7ACFCD40E}" presName="sibTrans" presStyleCnt="0"/>
      <dgm:spPr/>
    </dgm:pt>
    <dgm:pt modelId="{5743F999-CE8E-FC45-8111-6ECB2D019263}" type="pres">
      <dgm:prSet presAssocID="{8287DA25-6B17-4846-AB4D-56A020113103}" presName="compNode" presStyleCnt="0"/>
      <dgm:spPr/>
    </dgm:pt>
    <dgm:pt modelId="{DBBF6DC2-CC34-AB4D-A698-EF3CBDD2E6CF}" type="pres">
      <dgm:prSet presAssocID="{8287DA25-6B17-4846-AB4D-56A020113103}" presName="bgRect" presStyleLbl="bgShp" presStyleIdx="4" presStyleCnt="5"/>
      <dgm:spPr/>
    </dgm:pt>
    <dgm:pt modelId="{A8017651-406C-024F-90ED-1C193734E0E5}" type="pres">
      <dgm:prSet presAssocID="{8287DA25-6B17-4846-AB4D-56A020113103}" presName="iconRect" presStyleLbl="node1" presStyleIdx="4"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9744C94F-9345-584E-9E75-CF053159A060}" type="pres">
      <dgm:prSet presAssocID="{8287DA25-6B17-4846-AB4D-56A020113103}" presName="spaceRect" presStyleCnt="0"/>
      <dgm:spPr/>
    </dgm:pt>
    <dgm:pt modelId="{1326A493-BEC9-7541-B14E-10261BAFC803}" type="pres">
      <dgm:prSet presAssocID="{8287DA25-6B17-4846-AB4D-56A020113103}" presName="parTx" presStyleLbl="revTx" presStyleIdx="4" presStyleCnt="5">
        <dgm:presLayoutVars>
          <dgm:chMax val="0"/>
          <dgm:chPref val="0"/>
        </dgm:presLayoutVars>
      </dgm:prSet>
      <dgm:spPr/>
    </dgm:pt>
  </dgm:ptLst>
  <dgm:cxnLst>
    <dgm:cxn modelId="{D961AB28-94EC-4300-9152-42C7572216E7}" type="presOf" srcId="{16752EFB-372C-4BA7-BB83-98DA3A6DBEB7}" destId="{D1E45300-3232-456A-8821-D61DEEBCD26F}" srcOrd="0" destOrd="0" presId="urn:microsoft.com/office/officeart/2018/2/layout/IconVerticalSolidList"/>
    <dgm:cxn modelId="{6584C935-B0C1-9D49-A40F-C660CBD77131}" srcId="{16752EFB-372C-4BA7-BB83-98DA3A6DBEB7}" destId="{D33F5A22-4FFA-EF4C-95FC-C1547C88CB7C}" srcOrd="3" destOrd="0" parTransId="{F9171B89-69B4-E343-A052-A617EB8F5429}" sibTransId="{836E8FF1-D3A3-D347-89B4-2FC7ACFCD40E}"/>
    <dgm:cxn modelId="{9387E84F-2384-430D-908C-5DE2F449FD90}" srcId="{16752EFB-372C-4BA7-BB83-98DA3A6DBEB7}" destId="{0F5E92E1-9F56-4F13-9203-8C9637CDF2C3}" srcOrd="0" destOrd="0" parTransId="{CE67EB3B-455C-4E7C-8717-8DEFB2C70452}" sibTransId="{9B501BA8-7979-4819-9920-D025E49FEE3D}"/>
    <dgm:cxn modelId="{2B7DF750-2722-C04F-B41C-D3B740F3EB8A}" type="presOf" srcId="{D52D6325-F167-47B5-98EB-940BFE7DE54D}" destId="{E237E9F3-2D50-4DB5-82D5-F3EEB0A8DF37}" srcOrd="0" destOrd="0" presId="urn:microsoft.com/office/officeart/2018/2/layout/IconVerticalSolidList"/>
    <dgm:cxn modelId="{D63BE35E-3EF4-3344-B1E5-71D7FA26C093}" srcId="{16752EFB-372C-4BA7-BB83-98DA3A6DBEB7}" destId="{8287DA25-6B17-4846-AB4D-56A020113103}" srcOrd="4" destOrd="0" parTransId="{8506AFD7-C050-CE47-8FC0-410BED3CEC5C}" sibTransId="{7ECECB23-EE1B-9E47-AA47-58D193760229}"/>
    <dgm:cxn modelId="{8E88AC67-00E2-E04C-AE98-BD1BB6EECBF6}" type="presOf" srcId="{8287DA25-6B17-4846-AB4D-56A020113103}" destId="{1326A493-BEC9-7541-B14E-10261BAFC803}" srcOrd="0" destOrd="0" presId="urn:microsoft.com/office/officeart/2018/2/layout/IconVerticalSolidList"/>
    <dgm:cxn modelId="{3B79586D-292F-DB49-B350-B86C444A33EF}" type="presOf" srcId="{0F5E92E1-9F56-4F13-9203-8C9637CDF2C3}" destId="{E5B40BEC-CBC3-42F6-990F-12F4602F0527}" srcOrd="0" destOrd="0" presId="urn:microsoft.com/office/officeart/2018/2/layout/IconVerticalSolidList"/>
    <dgm:cxn modelId="{19D7AC76-33B8-4FFE-BA82-44B0722E6FBB}" srcId="{16752EFB-372C-4BA7-BB83-98DA3A6DBEB7}" destId="{D52D6325-F167-47B5-98EB-940BFE7DE54D}" srcOrd="1" destOrd="0" parTransId="{18AFE9BC-600A-4C19-9455-E699C0AC423F}" sibTransId="{5B88076F-B906-44EF-BE0A-A19880ADBC3F}"/>
    <dgm:cxn modelId="{A1FFD2CE-AAAB-8746-8A88-39113B428A15}" type="presOf" srcId="{ECCF169A-75A9-CE48-8CFF-3C6179457A00}" destId="{A875C42E-A1A1-5946-90BF-15D2434F06C4}" srcOrd="0" destOrd="0" presId="urn:microsoft.com/office/officeart/2018/2/layout/IconVerticalSolidList"/>
    <dgm:cxn modelId="{E098B2E7-4031-C746-82CB-9DFDE3E899A6}" type="presOf" srcId="{D33F5A22-4FFA-EF4C-95FC-C1547C88CB7C}" destId="{DE003835-F389-5C42-97BB-E5315D1601C7}" srcOrd="0" destOrd="0" presId="urn:microsoft.com/office/officeart/2018/2/layout/IconVerticalSolidList"/>
    <dgm:cxn modelId="{D55881EB-3A20-1143-9E34-6C333CFF1797}" srcId="{16752EFB-372C-4BA7-BB83-98DA3A6DBEB7}" destId="{ECCF169A-75A9-CE48-8CFF-3C6179457A00}" srcOrd="2" destOrd="0" parTransId="{B93BEE8D-3E7F-E445-B5A5-889B175F6BDB}" sibTransId="{264041BE-EEF3-DF41-A210-7F9AF552EABB}"/>
    <dgm:cxn modelId="{557B32B7-585D-E64F-88C5-1D61E79E8A21}" type="presParOf" srcId="{D1E45300-3232-456A-8821-D61DEEBCD26F}" destId="{FF8AEEDC-C1A3-4EE7-911A-45C08A103FD2}" srcOrd="0" destOrd="0" presId="urn:microsoft.com/office/officeart/2018/2/layout/IconVerticalSolidList"/>
    <dgm:cxn modelId="{F327CABE-DEC8-3544-9B88-FB0D72948D45}" type="presParOf" srcId="{FF8AEEDC-C1A3-4EE7-911A-45C08A103FD2}" destId="{FCFFD0EF-1144-4795-A9DA-E2BBE4665E52}" srcOrd="0" destOrd="0" presId="urn:microsoft.com/office/officeart/2018/2/layout/IconVerticalSolidList"/>
    <dgm:cxn modelId="{89B7981E-A62F-9C4D-9F47-E356802EE378}" type="presParOf" srcId="{FF8AEEDC-C1A3-4EE7-911A-45C08A103FD2}" destId="{9DBBE1B9-C7F4-46F5-A841-F8FB54E2B14A}" srcOrd="1" destOrd="0" presId="urn:microsoft.com/office/officeart/2018/2/layout/IconVerticalSolidList"/>
    <dgm:cxn modelId="{5E9F80E0-FEF1-4E4C-BE1B-4D2AF7A2978F}" type="presParOf" srcId="{FF8AEEDC-C1A3-4EE7-911A-45C08A103FD2}" destId="{DB1172BC-A51E-4A15-83D7-167854CE86F8}" srcOrd="2" destOrd="0" presId="urn:microsoft.com/office/officeart/2018/2/layout/IconVerticalSolidList"/>
    <dgm:cxn modelId="{F3EA24A5-2AA3-7F4A-A334-E65AA657A2B2}" type="presParOf" srcId="{FF8AEEDC-C1A3-4EE7-911A-45C08A103FD2}" destId="{E5B40BEC-CBC3-42F6-990F-12F4602F0527}" srcOrd="3" destOrd="0" presId="urn:microsoft.com/office/officeart/2018/2/layout/IconVerticalSolidList"/>
    <dgm:cxn modelId="{DD5D7E73-86D0-7A43-8F38-D77DC4D2A689}" type="presParOf" srcId="{D1E45300-3232-456A-8821-D61DEEBCD26F}" destId="{0FC50F8A-1277-4933-8681-5F780487AA07}" srcOrd="1" destOrd="0" presId="urn:microsoft.com/office/officeart/2018/2/layout/IconVerticalSolidList"/>
    <dgm:cxn modelId="{BB14BE06-F3EB-3846-92FB-32399AC4656E}" type="presParOf" srcId="{D1E45300-3232-456A-8821-D61DEEBCD26F}" destId="{CAA725B4-3F99-44C2-B18F-56E555805CF2}" srcOrd="2" destOrd="0" presId="urn:microsoft.com/office/officeart/2018/2/layout/IconVerticalSolidList"/>
    <dgm:cxn modelId="{17D4CDA7-ABDA-484A-9FF4-7A8D8209706B}" type="presParOf" srcId="{CAA725B4-3F99-44C2-B18F-56E555805CF2}" destId="{41D9164E-F63B-4A0F-A767-613DDB91293C}" srcOrd="0" destOrd="0" presId="urn:microsoft.com/office/officeart/2018/2/layout/IconVerticalSolidList"/>
    <dgm:cxn modelId="{35869278-F417-C043-B281-0D8FB9E2532B}" type="presParOf" srcId="{CAA725B4-3F99-44C2-B18F-56E555805CF2}" destId="{95BEDDFE-EFB1-493D-8879-97EEA9854D0D}" srcOrd="1" destOrd="0" presId="urn:microsoft.com/office/officeart/2018/2/layout/IconVerticalSolidList"/>
    <dgm:cxn modelId="{5F7344AD-A223-C443-A80F-8F4F87C2553B}" type="presParOf" srcId="{CAA725B4-3F99-44C2-B18F-56E555805CF2}" destId="{B5668941-88A2-4DC9-BF18-531D56503E39}" srcOrd="2" destOrd="0" presId="urn:microsoft.com/office/officeart/2018/2/layout/IconVerticalSolidList"/>
    <dgm:cxn modelId="{D6BB6897-9713-FF4E-89DC-368A152D6E3A}" type="presParOf" srcId="{CAA725B4-3F99-44C2-B18F-56E555805CF2}" destId="{E237E9F3-2D50-4DB5-82D5-F3EEB0A8DF37}" srcOrd="3" destOrd="0" presId="urn:microsoft.com/office/officeart/2018/2/layout/IconVerticalSolidList"/>
    <dgm:cxn modelId="{03219B32-B8B9-1241-88FD-E4A8C8C5CB12}" type="presParOf" srcId="{D1E45300-3232-456A-8821-D61DEEBCD26F}" destId="{2F307006-F3A2-C54F-92C1-510739831D57}" srcOrd="3" destOrd="0" presId="urn:microsoft.com/office/officeart/2018/2/layout/IconVerticalSolidList"/>
    <dgm:cxn modelId="{A160DC8C-9F19-364E-A2E5-9FCDD9138BDA}" type="presParOf" srcId="{D1E45300-3232-456A-8821-D61DEEBCD26F}" destId="{7EB0A5B5-37AE-A344-8083-5B94453B19F4}" srcOrd="4" destOrd="0" presId="urn:microsoft.com/office/officeart/2018/2/layout/IconVerticalSolidList"/>
    <dgm:cxn modelId="{8E6B7F34-2FB4-FF40-AB8D-2858640D62F0}" type="presParOf" srcId="{7EB0A5B5-37AE-A344-8083-5B94453B19F4}" destId="{CA680746-87DA-B841-AC63-2AD04225544C}" srcOrd="0" destOrd="0" presId="urn:microsoft.com/office/officeart/2018/2/layout/IconVerticalSolidList"/>
    <dgm:cxn modelId="{E2A06E20-B14C-4341-9CB1-15E0069BBD14}" type="presParOf" srcId="{7EB0A5B5-37AE-A344-8083-5B94453B19F4}" destId="{B6915495-15BF-ED4F-B22C-68AE5D46F06B}" srcOrd="1" destOrd="0" presId="urn:microsoft.com/office/officeart/2018/2/layout/IconVerticalSolidList"/>
    <dgm:cxn modelId="{7D73B2CD-6486-8D45-9B68-54A763FBA33A}" type="presParOf" srcId="{7EB0A5B5-37AE-A344-8083-5B94453B19F4}" destId="{023CE407-CBDE-1D47-A761-9CE153873DEC}" srcOrd="2" destOrd="0" presId="urn:microsoft.com/office/officeart/2018/2/layout/IconVerticalSolidList"/>
    <dgm:cxn modelId="{10F3DCE4-7D8B-C44C-817F-1DAD0000DC03}" type="presParOf" srcId="{7EB0A5B5-37AE-A344-8083-5B94453B19F4}" destId="{A875C42E-A1A1-5946-90BF-15D2434F06C4}" srcOrd="3" destOrd="0" presId="urn:microsoft.com/office/officeart/2018/2/layout/IconVerticalSolidList"/>
    <dgm:cxn modelId="{2229C6A4-075C-B847-A3E2-3D31E476AE6B}" type="presParOf" srcId="{D1E45300-3232-456A-8821-D61DEEBCD26F}" destId="{32C6C192-1B35-5747-BA02-D25EAD4180DB}" srcOrd="5" destOrd="0" presId="urn:microsoft.com/office/officeart/2018/2/layout/IconVerticalSolidList"/>
    <dgm:cxn modelId="{4317960C-3A8E-B046-8612-8641BC178DEC}" type="presParOf" srcId="{D1E45300-3232-456A-8821-D61DEEBCD26F}" destId="{424D5355-58F7-7548-9E01-D7076318B645}" srcOrd="6" destOrd="0" presId="urn:microsoft.com/office/officeart/2018/2/layout/IconVerticalSolidList"/>
    <dgm:cxn modelId="{B418B0FF-70AF-B240-94CE-82513ACCB413}" type="presParOf" srcId="{424D5355-58F7-7548-9E01-D7076318B645}" destId="{10B45D57-A154-4B48-A9A9-F87D50CC3925}" srcOrd="0" destOrd="0" presId="urn:microsoft.com/office/officeart/2018/2/layout/IconVerticalSolidList"/>
    <dgm:cxn modelId="{507F692C-B83D-7747-8EBA-8F045F717C10}" type="presParOf" srcId="{424D5355-58F7-7548-9E01-D7076318B645}" destId="{DFDA1413-CCD4-2642-A5BF-CD932ECD8988}" srcOrd="1" destOrd="0" presId="urn:microsoft.com/office/officeart/2018/2/layout/IconVerticalSolidList"/>
    <dgm:cxn modelId="{29C754BB-3F15-E840-8267-68B1D8C7DB32}" type="presParOf" srcId="{424D5355-58F7-7548-9E01-D7076318B645}" destId="{17ED47E1-3E2E-6247-8E41-E87541EB4EA4}" srcOrd="2" destOrd="0" presId="urn:microsoft.com/office/officeart/2018/2/layout/IconVerticalSolidList"/>
    <dgm:cxn modelId="{5FEA2725-23A9-BF4B-9113-D46DBE09EE74}" type="presParOf" srcId="{424D5355-58F7-7548-9E01-D7076318B645}" destId="{DE003835-F389-5C42-97BB-E5315D1601C7}" srcOrd="3" destOrd="0" presId="urn:microsoft.com/office/officeart/2018/2/layout/IconVerticalSolidList"/>
    <dgm:cxn modelId="{5F6D2F8F-296E-D846-B017-FB2120082259}" type="presParOf" srcId="{D1E45300-3232-456A-8821-D61DEEBCD26F}" destId="{0B232181-23F6-EF49-A4B2-CF90A7B00BFC}" srcOrd="7" destOrd="0" presId="urn:microsoft.com/office/officeart/2018/2/layout/IconVerticalSolidList"/>
    <dgm:cxn modelId="{023901CA-6683-AE43-B2E6-F5A7DF62E482}" type="presParOf" srcId="{D1E45300-3232-456A-8821-D61DEEBCD26F}" destId="{5743F999-CE8E-FC45-8111-6ECB2D019263}" srcOrd="8" destOrd="0" presId="urn:microsoft.com/office/officeart/2018/2/layout/IconVerticalSolidList"/>
    <dgm:cxn modelId="{3617189A-8CCC-9347-A456-EF7937AB3E27}" type="presParOf" srcId="{5743F999-CE8E-FC45-8111-6ECB2D019263}" destId="{DBBF6DC2-CC34-AB4D-A698-EF3CBDD2E6CF}" srcOrd="0" destOrd="0" presId="urn:microsoft.com/office/officeart/2018/2/layout/IconVerticalSolidList"/>
    <dgm:cxn modelId="{467927D3-E492-8449-96A9-5A3B3F3B5C5F}" type="presParOf" srcId="{5743F999-CE8E-FC45-8111-6ECB2D019263}" destId="{A8017651-406C-024F-90ED-1C193734E0E5}" srcOrd="1" destOrd="0" presId="urn:microsoft.com/office/officeart/2018/2/layout/IconVerticalSolidList"/>
    <dgm:cxn modelId="{E6949E2A-7790-C94C-969C-351C79857D3C}" type="presParOf" srcId="{5743F999-CE8E-FC45-8111-6ECB2D019263}" destId="{9744C94F-9345-584E-9E75-CF053159A060}" srcOrd="2" destOrd="0" presId="urn:microsoft.com/office/officeart/2018/2/layout/IconVerticalSolidList"/>
    <dgm:cxn modelId="{07D56070-C502-2246-A3DF-213E39E4BBBA}" type="presParOf" srcId="{5743F999-CE8E-FC45-8111-6ECB2D019263}" destId="{1326A493-BEC9-7541-B14E-10261BAFC80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752EFB-372C-4BA7-BB83-98DA3A6DBEB7}" type="doc">
      <dgm:prSet loTypeId="urn:microsoft.com/office/officeart/2018/2/layout/IconVerticalSolidList" loCatId="icon" qsTypeId="urn:microsoft.com/office/officeart/2005/8/quickstyle/simple4" qsCatId="simple" csTypeId="urn:microsoft.com/office/officeart/2005/8/colors/accent5_2" csCatId="accent5" phldr="1"/>
      <dgm:spPr/>
      <dgm:t>
        <a:bodyPr/>
        <a:lstStyle/>
        <a:p>
          <a:endParaRPr lang="en-US"/>
        </a:p>
      </dgm:t>
    </dgm:pt>
    <dgm:pt modelId="{D52D6325-F167-47B5-98EB-940BFE7DE54D}">
      <dgm:prSet/>
      <dgm:spPr/>
      <dgm:t>
        <a:bodyPr/>
        <a:lstStyle/>
        <a:p>
          <a:pPr>
            <a:lnSpc>
              <a:spcPct val="100000"/>
            </a:lnSpc>
          </a:pPr>
          <a:r>
            <a:rPr lang="en-US" dirty="0"/>
            <a:t>Product-centric</a:t>
          </a:r>
          <a:endParaRPr lang="en-US" i="1" dirty="0"/>
        </a:p>
      </dgm:t>
    </dgm:pt>
    <dgm:pt modelId="{18AFE9BC-600A-4C19-9455-E699C0AC423F}" type="parTrans" cxnId="{19D7AC76-33B8-4FFE-BA82-44B0722E6FBB}">
      <dgm:prSet/>
      <dgm:spPr/>
      <dgm:t>
        <a:bodyPr/>
        <a:lstStyle/>
        <a:p>
          <a:endParaRPr lang="en-US"/>
        </a:p>
      </dgm:t>
    </dgm:pt>
    <dgm:pt modelId="{5B88076F-B906-44EF-BE0A-A19880ADBC3F}" type="sibTrans" cxnId="{19D7AC76-33B8-4FFE-BA82-44B0722E6FBB}">
      <dgm:prSet/>
      <dgm:spPr/>
      <dgm:t>
        <a:bodyPr/>
        <a:lstStyle/>
        <a:p>
          <a:endParaRPr lang="en-US"/>
        </a:p>
      </dgm:t>
    </dgm:pt>
    <dgm:pt modelId="{0F5E92E1-9F56-4F13-9203-8C9637CDF2C3}">
      <dgm:prSet/>
      <dgm:spPr/>
      <dgm:t>
        <a:bodyPr/>
        <a:lstStyle/>
        <a:p>
          <a:pPr>
            <a:lnSpc>
              <a:spcPct val="100000"/>
            </a:lnSpc>
          </a:pPr>
          <a:r>
            <a:rPr lang="en-US" dirty="0"/>
            <a:t>Hierarchical</a:t>
          </a:r>
          <a:endParaRPr lang="en-US" i="1" dirty="0"/>
        </a:p>
      </dgm:t>
    </dgm:pt>
    <dgm:pt modelId="{9B501BA8-7979-4819-9920-D025E49FEE3D}" type="sibTrans" cxnId="{9387E84F-2384-430D-908C-5DE2F449FD90}">
      <dgm:prSet/>
      <dgm:spPr/>
      <dgm:t>
        <a:bodyPr/>
        <a:lstStyle/>
        <a:p>
          <a:endParaRPr lang="en-US"/>
        </a:p>
      </dgm:t>
    </dgm:pt>
    <dgm:pt modelId="{CE67EB3B-455C-4E7C-8717-8DEFB2C70452}" type="parTrans" cxnId="{9387E84F-2384-430D-908C-5DE2F449FD90}">
      <dgm:prSet/>
      <dgm:spPr/>
      <dgm:t>
        <a:bodyPr/>
        <a:lstStyle/>
        <a:p>
          <a:endParaRPr lang="en-US"/>
        </a:p>
      </dgm:t>
    </dgm:pt>
    <dgm:pt modelId="{ECCF169A-75A9-CE48-8CFF-3C6179457A00}">
      <dgm:prSet/>
      <dgm:spPr/>
      <dgm:t>
        <a:bodyPr/>
        <a:lstStyle/>
        <a:p>
          <a:pPr>
            <a:lnSpc>
              <a:spcPct val="100000"/>
            </a:lnSpc>
          </a:pPr>
          <a:r>
            <a:rPr lang="en-GB" dirty="0"/>
            <a:t>Strong typing</a:t>
          </a:r>
        </a:p>
      </dgm:t>
    </dgm:pt>
    <dgm:pt modelId="{B93BEE8D-3E7F-E445-B5A5-889B175F6BDB}" type="parTrans" cxnId="{D55881EB-3A20-1143-9E34-6C333CFF1797}">
      <dgm:prSet/>
      <dgm:spPr/>
      <dgm:t>
        <a:bodyPr/>
        <a:lstStyle/>
        <a:p>
          <a:endParaRPr lang="en-GB"/>
        </a:p>
      </dgm:t>
    </dgm:pt>
    <dgm:pt modelId="{264041BE-EEF3-DF41-A210-7F9AF552EABB}" type="sibTrans" cxnId="{D55881EB-3A20-1143-9E34-6C333CFF1797}">
      <dgm:prSet/>
      <dgm:spPr/>
      <dgm:t>
        <a:bodyPr/>
        <a:lstStyle/>
        <a:p>
          <a:endParaRPr lang="en-GB"/>
        </a:p>
      </dgm:t>
    </dgm:pt>
    <dgm:pt modelId="{8287DA25-6B17-4846-AB4D-56A020113103}">
      <dgm:prSet/>
      <dgm:spPr/>
      <dgm:t>
        <a:bodyPr/>
        <a:lstStyle/>
        <a:p>
          <a:pPr>
            <a:lnSpc>
              <a:spcPct val="100000"/>
            </a:lnSpc>
          </a:pPr>
          <a:r>
            <a:rPr lang="en-US" dirty="0"/>
            <a:t>Introspective</a:t>
          </a:r>
          <a:endParaRPr lang="en-GB" dirty="0"/>
        </a:p>
      </dgm:t>
    </dgm:pt>
    <dgm:pt modelId="{8506AFD7-C050-CE47-8FC0-410BED3CEC5C}" type="parTrans" cxnId="{D63BE35E-3EF4-3344-B1E5-71D7FA26C093}">
      <dgm:prSet/>
      <dgm:spPr/>
      <dgm:t>
        <a:bodyPr/>
        <a:lstStyle/>
        <a:p>
          <a:endParaRPr lang="en-GB"/>
        </a:p>
      </dgm:t>
    </dgm:pt>
    <dgm:pt modelId="{7ECECB23-EE1B-9E47-AA47-58D193760229}" type="sibTrans" cxnId="{D63BE35E-3EF4-3344-B1E5-71D7FA26C093}">
      <dgm:prSet/>
      <dgm:spPr/>
      <dgm:t>
        <a:bodyPr/>
        <a:lstStyle/>
        <a:p>
          <a:endParaRPr lang="en-GB"/>
        </a:p>
      </dgm:t>
    </dgm:pt>
    <dgm:pt modelId="{D33F5A22-4FFA-EF4C-95FC-C1547C88CB7C}">
      <dgm:prSet/>
      <dgm:spPr/>
      <dgm:t>
        <a:bodyPr/>
        <a:lstStyle/>
        <a:p>
          <a:pPr>
            <a:lnSpc>
              <a:spcPct val="100000"/>
            </a:lnSpc>
          </a:pPr>
          <a:r>
            <a:rPr lang="en-US" dirty="0"/>
            <a:t>Client-specific queries</a:t>
          </a:r>
        </a:p>
      </dgm:t>
    </dgm:pt>
    <dgm:pt modelId="{F9171B89-69B4-E343-A052-A617EB8F5429}" type="parTrans" cxnId="{6584C935-B0C1-9D49-A40F-C660CBD77131}">
      <dgm:prSet/>
      <dgm:spPr/>
      <dgm:t>
        <a:bodyPr/>
        <a:lstStyle/>
        <a:p>
          <a:endParaRPr lang="en-GB"/>
        </a:p>
      </dgm:t>
    </dgm:pt>
    <dgm:pt modelId="{836E8FF1-D3A3-D347-89B4-2FC7ACFCD40E}" type="sibTrans" cxnId="{6584C935-B0C1-9D49-A40F-C660CBD77131}">
      <dgm:prSet/>
      <dgm:spPr/>
      <dgm:t>
        <a:bodyPr/>
        <a:lstStyle/>
        <a:p>
          <a:endParaRPr lang="en-GB"/>
        </a:p>
      </dgm:t>
    </dgm:pt>
    <dgm:pt modelId="{D1E45300-3232-456A-8821-D61DEEBCD26F}" type="pres">
      <dgm:prSet presAssocID="{16752EFB-372C-4BA7-BB83-98DA3A6DBEB7}" presName="root" presStyleCnt="0">
        <dgm:presLayoutVars>
          <dgm:dir/>
          <dgm:resizeHandles val="exact"/>
        </dgm:presLayoutVars>
      </dgm:prSet>
      <dgm:spPr/>
    </dgm:pt>
    <dgm:pt modelId="{FF8AEEDC-C1A3-4EE7-911A-45C08A103FD2}" type="pres">
      <dgm:prSet presAssocID="{0F5E92E1-9F56-4F13-9203-8C9637CDF2C3}" presName="compNode" presStyleCnt="0"/>
      <dgm:spPr/>
    </dgm:pt>
    <dgm:pt modelId="{FCFFD0EF-1144-4795-A9DA-E2BBE4665E52}" type="pres">
      <dgm:prSet presAssocID="{0F5E92E1-9F56-4F13-9203-8C9637CDF2C3}" presName="bgRect" presStyleLbl="bgShp" presStyleIdx="0" presStyleCnt="5" custLinFactNeighborY="-469"/>
      <dgm:spPr/>
    </dgm:pt>
    <dgm:pt modelId="{9DBBE1B9-C7F4-46F5-A841-F8FB54E2B14A}" type="pres">
      <dgm:prSet presAssocID="{0F5E92E1-9F56-4F13-9203-8C9637CDF2C3}"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DB1172BC-A51E-4A15-83D7-167854CE86F8}" type="pres">
      <dgm:prSet presAssocID="{0F5E92E1-9F56-4F13-9203-8C9637CDF2C3}" presName="spaceRect" presStyleCnt="0"/>
      <dgm:spPr/>
    </dgm:pt>
    <dgm:pt modelId="{E5B40BEC-CBC3-42F6-990F-12F4602F0527}" type="pres">
      <dgm:prSet presAssocID="{0F5E92E1-9F56-4F13-9203-8C9637CDF2C3}" presName="parTx" presStyleLbl="revTx" presStyleIdx="0" presStyleCnt="5">
        <dgm:presLayoutVars>
          <dgm:chMax val="0"/>
          <dgm:chPref val="0"/>
        </dgm:presLayoutVars>
      </dgm:prSet>
      <dgm:spPr/>
    </dgm:pt>
    <dgm:pt modelId="{0FC50F8A-1277-4933-8681-5F780487AA07}" type="pres">
      <dgm:prSet presAssocID="{9B501BA8-7979-4819-9920-D025E49FEE3D}" presName="sibTrans" presStyleCnt="0"/>
      <dgm:spPr/>
    </dgm:pt>
    <dgm:pt modelId="{CAA725B4-3F99-44C2-B18F-56E555805CF2}" type="pres">
      <dgm:prSet presAssocID="{D52D6325-F167-47B5-98EB-940BFE7DE54D}" presName="compNode" presStyleCnt="0"/>
      <dgm:spPr/>
    </dgm:pt>
    <dgm:pt modelId="{41D9164E-F63B-4A0F-A767-613DDB91293C}" type="pres">
      <dgm:prSet presAssocID="{D52D6325-F167-47B5-98EB-940BFE7DE54D}" presName="bgRect" presStyleLbl="bgShp" presStyleIdx="1" presStyleCnt="5"/>
      <dgm:spPr/>
    </dgm:pt>
    <dgm:pt modelId="{95BEDDFE-EFB1-493D-8879-97EEA9854D0D}" type="pres">
      <dgm:prSet presAssocID="{D52D6325-F167-47B5-98EB-940BFE7DE54D}"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ntinuous Improvement outline"/>
        </a:ext>
      </dgm:extLst>
    </dgm:pt>
    <dgm:pt modelId="{B5668941-88A2-4DC9-BF18-531D56503E39}" type="pres">
      <dgm:prSet presAssocID="{D52D6325-F167-47B5-98EB-940BFE7DE54D}" presName="spaceRect" presStyleCnt="0"/>
      <dgm:spPr/>
    </dgm:pt>
    <dgm:pt modelId="{E237E9F3-2D50-4DB5-82D5-F3EEB0A8DF37}" type="pres">
      <dgm:prSet presAssocID="{D52D6325-F167-47B5-98EB-940BFE7DE54D}" presName="parTx" presStyleLbl="revTx" presStyleIdx="1" presStyleCnt="5">
        <dgm:presLayoutVars>
          <dgm:chMax val="0"/>
          <dgm:chPref val="0"/>
        </dgm:presLayoutVars>
      </dgm:prSet>
      <dgm:spPr/>
    </dgm:pt>
    <dgm:pt modelId="{2F307006-F3A2-C54F-92C1-510739831D57}" type="pres">
      <dgm:prSet presAssocID="{5B88076F-B906-44EF-BE0A-A19880ADBC3F}" presName="sibTrans" presStyleCnt="0"/>
      <dgm:spPr/>
    </dgm:pt>
    <dgm:pt modelId="{7EB0A5B5-37AE-A344-8083-5B94453B19F4}" type="pres">
      <dgm:prSet presAssocID="{ECCF169A-75A9-CE48-8CFF-3C6179457A00}" presName="compNode" presStyleCnt="0"/>
      <dgm:spPr/>
    </dgm:pt>
    <dgm:pt modelId="{CA680746-87DA-B841-AC63-2AD04225544C}" type="pres">
      <dgm:prSet presAssocID="{ECCF169A-75A9-CE48-8CFF-3C6179457A00}" presName="bgRect" presStyleLbl="bgShp" presStyleIdx="2" presStyleCnt="5"/>
      <dgm:spPr/>
    </dgm:pt>
    <dgm:pt modelId="{B6915495-15BF-ED4F-B22C-68AE5D46F06B}" type="pres">
      <dgm:prSet presAssocID="{ECCF169A-75A9-CE48-8CFF-3C6179457A00}"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ody builder outline"/>
        </a:ext>
      </dgm:extLst>
    </dgm:pt>
    <dgm:pt modelId="{023CE407-CBDE-1D47-A761-9CE153873DEC}" type="pres">
      <dgm:prSet presAssocID="{ECCF169A-75A9-CE48-8CFF-3C6179457A00}" presName="spaceRect" presStyleCnt="0"/>
      <dgm:spPr/>
    </dgm:pt>
    <dgm:pt modelId="{A875C42E-A1A1-5946-90BF-15D2434F06C4}" type="pres">
      <dgm:prSet presAssocID="{ECCF169A-75A9-CE48-8CFF-3C6179457A00}" presName="parTx" presStyleLbl="revTx" presStyleIdx="2" presStyleCnt="5">
        <dgm:presLayoutVars>
          <dgm:chMax val="0"/>
          <dgm:chPref val="0"/>
        </dgm:presLayoutVars>
      </dgm:prSet>
      <dgm:spPr/>
    </dgm:pt>
    <dgm:pt modelId="{32C6C192-1B35-5747-BA02-D25EAD4180DB}" type="pres">
      <dgm:prSet presAssocID="{264041BE-EEF3-DF41-A210-7F9AF552EABB}" presName="sibTrans" presStyleCnt="0"/>
      <dgm:spPr/>
    </dgm:pt>
    <dgm:pt modelId="{424D5355-58F7-7548-9E01-D7076318B645}" type="pres">
      <dgm:prSet presAssocID="{D33F5A22-4FFA-EF4C-95FC-C1547C88CB7C}" presName="compNode" presStyleCnt="0"/>
      <dgm:spPr/>
    </dgm:pt>
    <dgm:pt modelId="{10B45D57-A154-4B48-A9A9-F87D50CC3925}" type="pres">
      <dgm:prSet presAssocID="{D33F5A22-4FFA-EF4C-95FC-C1547C88CB7C}" presName="bgRect" presStyleLbl="bgShp" presStyleIdx="3" presStyleCnt="5"/>
      <dgm:spPr/>
    </dgm:pt>
    <dgm:pt modelId="{DFDA1413-CCD4-2642-A5BF-CD932ECD8988}" type="pres">
      <dgm:prSet presAssocID="{D33F5A22-4FFA-EF4C-95FC-C1547C88CB7C}"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outline"/>
        </a:ext>
      </dgm:extLst>
    </dgm:pt>
    <dgm:pt modelId="{17ED47E1-3E2E-6247-8E41-E87541EB4EA4}" type="pres">
      <dgm:prSet presAssocID="{D33F5A22-4FFA-EF4C-95FC-C1547C88CB7C}" presName="spaceRect" presStyleCnt="0"/>
      <dgm:spPr/>
    </dgm:pt>
    <dgm:pt modelId="{DE003835-F389-5C42-97BB-E5315D1601C7}" type="pres">
      <dgm:prSet presAssocID="{D33F5A22-4FFA-EF4C-95FC-C1547C88CB7C}" presName="parTx" presStyleLbl="revTx" presStyleIdx="3" presStyleCnt="5">
        <dgm:presLayoutVars>
          <dgm:chMax val="0"/>
          <dgm:chPref val="0"/>
        </dgm:presLayoutVars>
      </dgm:prSet>
      <dgm:spPr/>
    </dgm:pt>
    <dgm:pt modelId="{0B232181-23F6-EF49-A4B2-CF90A7B00BFC}" type="pres">
      <dgm:prSet presAssocID="{836E8FF1-D3A3-D347-89B4-2FC7ACFCD40E}" presName="sibTrans" presStyleCnt="0"/>
      <dgm:spPr/>
    </dgm:pt>
    <dgm:pt modelId="{5743F999-CE8E-FC45-8111-6ECB2D019263}" type="pres">
      <dgm:prSet presAssocID="{8287DA25-6B17-4846-AB4D-56A020113103}" presName="compNode" presStyleCnt="0"/>
      <dgm:spPr/>
    </dgm:pt>
    <dgm:pt modelId="{DBBF6DC2-CC34-AB4D-A698-EF3CBDD2E6CF}" type="pres">
      <dgm:prSet presAssocID="{8287DA25-6B17-4846-AB4D-56A020113103}" presName="bgRect" presStyleLbl="bgShp" presStyleIdx="4" presStyleCnt="5"/>
      <dgm:spPr/>
    </dgm:pt>
    <dgm:pt modelId="{A8017651-406C-024F-90ED-1C193734E0E5}" type="pres">
      <dgm:prSet presAssocID="{8287DA25-6B17-4846-AB4D-56A02011310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Eye outline"/>
        </a:ext>
      </dgm:extLst>
    </dgm:pt>
    <dgm:pt modelId="{9744C94F-9345-584E-9E75-CF053159A060}" type="pres">
      <dgm:prSet presAssocID="{8287DA25-6B17-4846-AB4D-56A020113103}" presName="spaceRect" presStyleCnt="0"/>
      <dgm:spPr/>
    </dgm:pt>
    <dgm:pt modelId="{1326A493-BEC9-7541-B14E-10261BAFC803}" type="pres">
      <dgm:prSet presAssocID="{8287DA25-6B17-4846-AB4D-56A020113103}" presName="parTx" presStyleLbl="revTx" presStyleIdx="4" presStyleCnt="5">
        <dgm:presLayoutVars>
          <dgm:chMax val="0"/>
          <dgm:chPref val="0"/>
        </dgm:presLayoutVars>
      </dgm:prSet>
      <dgm:spPr/>
    </dgm:pt>
  </dgm:ptLst>
  <dgm:cxnLst>
    <dgm:cxn modelId="{D961AB28-94EC-4300-9152-42C7572216E7}" type="presOf" srcId="{16752EFB-372C-4BA7-BB83-98DA3A6DBEB7}" destId="{D1E45300-3232-456A-8821-D61DEEBCD26F}" srcOrd="0" destOrd="0" presId="urn:microsoft.com/office/officeart/2018/2/layout/IconVerticalSolidList"/>
    <dgm:cxn modelId="{6584C935-B0C1-9D49-A40F-C660CBD77131}" srcId="{16752EFB-372C-4BA7-BB83-98DA3A6DBEB7}" destId="{D33F5A22-4FFA-EF4C-95FC-C1547C88CB7C}" srcOrd="3" destOrd="0" parTransId="{F9171B89-69B4-E343-A052-A617EB8F5429}" sibTransId="{836E8FF1-D3A3-D347-89B4-2FC7ACFCD40E}"/>
    <dgm:cxn modelId="{9387E84F-2384-430D-908C-5DE2F449FD90}" srcId="{16752EFB-372C-4BA7-BB83-98DA3A6DBEB7}" destId="{0F5E92E1-9F56-4F13-9203-8C9637CDF2C3}" srcOrd="0" destOrd="0" parTransId="{CE67EB3B-455C-4E7C-8717-8DEFB2C70452}" sibTransId="{9B501BA8-7979-4819-9920-D025E49FEE3D}"/>
    <dgm:cxn modelId="{2B7DF750-2722-C04F-B41C-D3B740F3EB8A}" type="presOf" srcId="{D52D6325-F167-47B5-98EB-940BFE7DE54D}" destId="{E237E9F3-2D50-4DB5-82D5-F3EEB0A8DF37}" srcOrd="0" destOrd="0" presId="urn:microsoft.com/office/officeart/2018/2/layout/IconVerticalSolidList"/>
    <dgm:cxn modelId="{D63BE35E-3EF4-3344-B1E5-71D7FA26C093}" srcId="{16752EFB-372C-4BA7-BB83-98DA3A6DBEB7}" destId="{8287DA25-6B17-4846-AB4D-56A020113103}" srcOrd="4" destOrd="0" parTransId="{8506AFD7-C050-CE47-8FC0-410BED3CEC5C}" sibTransId="{7ECECB23-EE1B-9E47-AA47-58D193760229}"/>
    <dgm:cxn modelId="{8E88AC67-00E2-E04C-AE98-BD1BB6EECBF6}" type="presOf" srcId="{8287DA25-6B17-4846-AB4D-56A020113103}" destId="{1326A493-BEC9-7541-B14E-10261BAFC803}" srcOrd="0" destOrd="0" presId="urn:microsoft.com/office/officeart/2018/2/layout/IconVerticalSolidList"/>
    <dgm:cxn modelId="{3B79586D-292F-DB49-B350-B86C444A33EF}" type="presOf" srcId="{0F5E92E1-9F56-4F13-9203-8C9637CDF2C3}" destId="{E5B40BEC-CBC3-42F6-990F-12F4602F0527}" srcOrd="0" destOrd="0" presId="urn:microsoft.com/office/officeart/2018/2/layout/IconVerticalSolidList"/>
    <dgm:cxn modelId="{19D7AC76-33B8-4FFE-BA82-44B0722E6FBB}" srcId="{16752EFB-372C-4BA7-BB83-98DA3A6DBEB7}" destId="{D52D6325-F167-47B5-98EB-940BFE7DE54D}" srcOrd="1" destOrd="0" parTransId="{18AFE9BC-600A-4C19-9455-E699C0AC423F}" sibTransId="{5B88076F-B906-44EF-BE0A-A19880ADBC3F}"/>
    <dgm:cxn modelId="{A1FFD2CE-AAAB-8746-8A88-39113B428A15}" type="presOf" srcId="{ECCF169A-75A9-CE48-8CFF-3C6179457A00}" destId="{A875C42E-A1A1-5946-90BF-15D2434F06C4}" srcOrd="0" destOrd="0" presId="urn:microsoft.com/office/officeart/2018/2/layout/IconVerticalSolidList"/>
    <dgm:cxn modelId="{E098B2E7-4031-C746-82CB-9DFDE3E899A6}" type="presOf" srcId="{D33F5A22-4FFA-EF4C-95FC-C1547C88CB7C}" destId="{DE003835-F389-5C42-97BB-E5315D1601C7}" srcOrd="0" destOrd="0" presId="urn:microsoft.com/office/officeart/2018/2/layout/IconVerticalSolidList"/>
    <dgm:cxn modelId="{D55881EB-3A20-1143-9E34-6C333CFF1797}" srcId="{16752EFB-372C-4BA7-BB83-98DA3A6DBEB7}" destId="{ECCF169A-75A9-CE48-8CFF-3C6179457A00}" srcOrd="2" destOrd="0" parTransId="{B93BEE8D-3E7F-E445-B5A5-889B175F6BDB}" sibTransId="{264041BE-EEF3-DF41-A210-7F9AF552EABB}"/>
    <dgm:cxn modelId="{557B32B7-585D-E64F-88C5-1D61E79E8A21}" type="presParOf" srcId="{D1E45300-3232-456A-8821-D61DEEBCD26F}" destId="{FF8AEEDC-C1A3-4EE7-911A-45C08A103FD2}" srcOrd="0" destOrd="0" presId="urn:microsoft.com/office/officeart/2018/2/layout/IconVerticalSolidList"/>
    <dgm:cxn modelId="{F327CABE-DEC8-3544-9B88-FB0D72948D45}" type="presParOf" srcId="{FF8AEEDC-C1A3-4EE7-911A-45C08A103FD2}" destId="{FCFFD0EF-1144-4795-A9DA-E2BBE4665E52}" srcOrd="0" destOrd="0" presId="urn:microsoft.com/office/officeart/2018/2/layout/IconVerticalSolidList"/>
    <dgm:cxn modelId="{89B7981E-A62F-9C4D-9F47-E356802EE378}" type="presParOf" srcId="{FF8AEEDC-C1A3-4EE7-911A-45C08A103FD2}" destId="{9DBBE1B9-C7F4-46F5-A841-F8FB54E2B14A}" srcOrd="1" destOrd="0" presId="urn:microsoft.com/office/officeart/2018/2/layout/IconVerticalSolidList"/>
    <dgm:cxn modelId="{5E9F80E0-FEF1-4E4C-BE1B-4D2AF7A2978F}" type="presParOf" srcId="{FF8AEEDC-C1A3-4EE7-911A-45C08A103FD2}" destId="{DB1172BC-A51E-4A15-83D7-167854CE86F8}" srcOrd="2" destOrd="0" presId="urn:microsoft.com/office/officeart/2018/2/layout/IconVerticalSolidList"/>
    <dgm:cxn modelId="{F3EA24A5-2AA3-7F4A-A334-E65AA657A2B2}" type="presParOf" srcId="{FF8AEEDC-C1A3-4EE7-911A-45C08A103FD2}" destId="{E5B40BEC-CBC3-42F6-990F-12F4602F0527}" srcOrd="3" destOrd="0" presId="urn:microsoft.com/office/officeart/2018/2/layout/IconVerticalSolidList"/>
    <dgm:cxn modelId="{DD5D7E73-86D0-7A43-8F38-D77DC4D2A689}" type="presParOf" srcId="{D1E45300-3232-456A-8821-D61DEEBCD26F}" destId="{0FC50F8A-1277-4933-8681-5F780487AA07}" srcOrd="1" destOrd="0" presId="urn:microsoft.com/office/officeart/2018/2/layout/IconVerticalSolidList"/>
    <dgm:cxn modelId="{BB14BE06-F3EB-3846-92FB-32399AC4656E}" type="presParOf" srcId="{D1E45300-3232-456A-8821-D61DEEBCD26F}" destId="{CAA725B4-3F99-44C2-B18F-56E555805CF2}" srcOrd="2" destOrd="0" presId="urn:microsoft.com/office/officeart/2018/2/layout/IconVerticalSolidList"/>
    <dgm:cxn modelId="{17D4CDA7-ABDA-484A-9FF4-7A8D8209706B}" type="presParOf" srcId="{CAA725B4-3F99-44C2-B18F-56E555805CF2}" destId="{41D9164E-F63B-4A0F-A767-613DDB91293C}" srcOrd="0" destOrd="0" presId="urn:microsoft.com/office/officeart/2018/2/layout/IconVerticalSolidList"/>
    <dgm:cxn modelId="{35869278-F417-C043-B281-0D8FB9E2532B}" type="presParOf" srcId="{CAA725B4-3F99-44C2-B18F-56E555805CF2}" destId="{95BEDDFE-EFB1-493D-8879-97EEA9854D0D}" srcOrd="1" destOrd="0" presId="urn:microsoft.com/office/officeart/2018/2/layout/IconVerticalSolidList"/>
    <dgm:cxn modelId="{5F7344AD-A223-C443-A80F-8F4F87C2553B}" type="presParOf" srcId="{CAA725B4-3F99-44C2-B18F-56E555805CF2}" destId="{B5668941-88A2-4DC9-BF18-531D56503E39}" srcOrd="2" destOrd="0" presId="urn:microsoft.com/office/officeart/2018/2/layout/IconVerticalSolidList"/>
    <dgm:cxn modelId="{D6BB6897-9713-FF4E-89DC-368A152D6E3A}" type="presParOf" srcId="{CAA725B4-3F99-44C2-B18F-56E555805CF2}" destId="{E237E9F3-2D50-4DB5-82D5-F3EEB0A8DF37}" srcOrd="3" destOrd="0" presId="urn:microsoft.com/office/officeart/2018/2/layout/IconVerticalSolidList"/>
    <dgm:cxn modelId="{03219B32-B8B9-1241-88FD-E4A8C8C5CB12}" type="presParOf" srcId="{D1E45300-3232-456A-8821-D61DEEBCD26F}" destId="{2F307006-F3A2-C54F-92C1-510739831D57}" srcOrd="3" destOrd="0" presId="urn:microsoft.com/office/officeart/2018/2/layout/IconVerticalSolidList"/>
    <dgm:cxn modelId="{A160DC8C-9F19-364E-A2E5-9FCDD9138BDA}" type="presParOf" srcId="{D1E45300-3232-456A-8821-D61DEEBCD26F}" destId="{7EB0A5B5-37AE-A344-8083-5B94453B19F4}" srcOrd="4" destOrd="0" presId="urn:microsoft.com/office/officeart/2018/2/layout/IconVerticalSolidList"/>
    <dgm:cxn modelId="{8E6B7F34-2FB4-FF40-AB8D-2858640D62F0}" type="presParOf" srcId="{7EB0A5B5-37AE-A344-8083-5B94453B19F4}" destId="{CA680746-87DA-B841-AC63-2AD04225544C}" srcOrd="0" destOrd="0" presId="urn:microsoft.com/office/officeart/2018/2/layout/IconVerticalSolidList"/>
    <dgm:cxn modelId="{E2A06E20-B14C-4341-9CB1-15E0069BBD14}" type="presParOf" srcId="{7EB0A5B5-37AE-A344-8083-5B94453B19F4}" destId="{B6915495-15BF-ED4F-B22C-68AE5D46F06B}" srcOrd="1" destOrd="0" presId="urn:microsoft.com/office/officeart/2018/2/layout/IconVerticalSolidList"/>
    <dgm:cxn modelId="{7D73B2CD-6486-8D45-9B68-54A763FBA33A}" type="presParOf" srcId="{7EB0A5B5-37AE-A344-8083-5B94453B19F4}" destId="{023CE407-CBDE-1D47-A761-9CE153873DEC}" srcOrd="2" destOrd="0" presId="urn:microsoft.com/office/officeart/2018/2/layout/IconVerticalSolidList"/>
    <dgm:cxn modelId="{10F3DCE4-7D8B-C44C-817F-1DAD0000DC03}" type="presParOf" srcId="{7EB0A5B5-37AE-A344-8083-5B94453B19F4}" destId="{A875C42E-A1A1-5946-90BF-15D2434F06C4}" srcOrd="3" destOrd="0" presId="urn:microsoft.com/office/officeart/2018/2/layout/IconVerticalSolidList"/>
    <dgm:cxn modelId="{2229C6A4-075C-B847-A3E2-3D31E476AE6B}" type="presParOf" srcId="{D1E45300-3232-456A-8821-D61DEEBCD26F}" destId="{32C6C192-1B35-5747-BA02-D25EAD4180DB}" srcOrd="5" destOrd="0" presId="urn:microsoft.com/office/officeart/2018/2/layout/IconVerticalSolidList"/>
    <dgm:cxn modelId="{4317960C-3A8E-B046-8612-8641BC178DEC}" type="presParOf" srcId="{D1E45300-3232-456A-8821-D61DEEBCD26F}" destId="{424D5355-58F7-7548-9E01-D7076318B645}" srcOrd="6" destOrd="0" presId="urn:microsoft.com/office/officeart/2018/2/layout/IconVerticalSolidList"/>
    <dgm:cxn modelId="{B418B0FF-70AF-B240-94CE-82513ACCB413}" type="presParOf" srcId="{424D5355-58F7-7548-9E01-D7076318B645}" destId="{10B45D57-A154-4B48-A9A9-F87D50CC3925}" srcOrd="0" destOrd="0" presId="urn:microsoft.com/office/officeart/2018/2/layout/IconVerticalSolidList"/>
    <dgm:cxn modelId="{507F692C-B83D-7747-8EBA-8F045F717C10}" type="presParOf" srcId="{424D5355-58F7-7548-9E01-D7076318B645}" destId="{DFDA1413-CCD4-2642-A5BF-CD932ECD8988}" srcOrd="1" destOrd="0" presId="urn:microsoft.com/office/officeart/2018/2/layout/IconVerticalSolidList"/>
    <dgm:cxn modelId="{29C754BB-3F15-E840-8267-68B1D8C7DB32}" type="presParOf" srcId="{424D5355-58F7-7548-9E01-D7076318B645}" destId="{17ED47E1-3E2E-6247-8E41-E87541EB4EA4}" srcOrd="2" destOrd="0" presId="urn:microsoft.com/office/officeart/2018/2/layout/IconVerticalSolidList"/>
    <dgm:cxn modelId="{5FEA2725-23A9-BF4B-9113-D46DBE09EE74}" type="presParOf" srcId="{424D5355-58F7-7548-9E01-D7076318B645}" destId="{DE003835-F389-5C42-97BB-E5315D1601C7}" srcOrd="3" destOrd="0" presId="urn:microsoft.com/office/officeart/2018/2/layout/IconVerticalSolidList"/>
    <dgm:cxn modelId="{5F6D2F8F-296E-D846-B017-FB2120082259}" type="presParOf" srcId="{D1E45300-3232-456A-8821-D61DEEBCD26F}" destId="{0B232181-23F6-EF49-A4B2-CF90A7B00BFC}" srcOrd="7" destOrd="0" presId="urn:microsoft.com/office/officeart/2018/2/layout/IconVerticalSolidList"/>
    <dgm:cxn modelId="{023901CA-6683-AE43-B2E6-F5A7DF62E482}" type="presParOf" srcId="{D1E45300-3232-456A-8821-D61DEEBCD26F}" destId="{5743F999-CE8E-FC45-8111-6ECB2D019263}" srcOrd="8" destOrd="0" presId="urn:microsoft.com/office/officeart/2018/2/layout/IconVerticalSolidList"/>
    <dgm:cxn modelId="{3617189A-8CCC-9347-A456-EF7937AB3E27}" type="presParOf" srcId="{5743F999-CE8E-FC45-8111-6ECB2D019263}" destId="{DBBF6DC2-CC34-AB4D-A698-EF3CBDD2E6CF}" srcOrd="0" destOrd="0" presId="urn:microsoft.com/office/officeart/2018/2/layout/IconVerticalSolidList"/>
    <dgm:cxn modelId="{467927D3-E492-8449-96A9-5A3B3F3B5C5F}" type="presParOf" srcId="{5743F999-CE8E-FC45-8111-6ECB2D019263}" destId="{A8017651-406C-024F-90ED-1C193734E0E5}" srcOrd="1" destOrd="0" presId="urn:microsoft.com/office/officeart/2018/2/layout/IconVerticalSolidList"/>
    <dgm:cxn modelId="{E6949E2A-7790-C94C-969C-351C79857D3C}" type="presParOf" srcId="{5743F999-CE8E-FC45-8111-6ECB2D019263}" destId="{9744C94F-9345-584E-9E75-CF053159A060}" srcOrd="2" destOrd="0" presId="urn:microsoft.com/office/officeart/2018/2/layout/IconVerticalSolidList"/>
    <dgm:cxn modelId="{07D56070-C502-2246-A3DF-213E39E4BBBA}" type="presParOf" srcId="{5743F999-CE8E-FC45-8111-6ECB2D019263}" destId="{1326A493-BEC9-7541-B14E-10261BAFC80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7D204B-C4A4-4DC5-AB9B-BED392E54AE6}"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342A0509-555D-41C3-8091-9E6010D6EBD0}">
      <dgm:prSet/>
      <dgm:spPr/>
      <dgm:t>
        <a:bodyPr/>
        <a:lstStyle/>
        <a:p>
          <a:r>
            <a:rPr lang="en-US" dirty="0"/>
            <a:t>Identify objects</a:t>
          </a:r>
        </a:p>
      </dgm:t>
    </dgm:pt>
    <dgm:pt modelId="{B5968A65-9967-43C8-804B-21F01FFB21BA}" type="parTrans" cxnId="{D96B218B-2565-47C1-925E-9BDE46C7A2E8}">
      <dgm:prSet/>
      <dgm:spPr/>
      <dgm:t>
        <a:bodyPr/>
        <a:lstStyle/>
        <a:p>
          <a:endParaRPr lang="en-US"/>
        </a:p>
      </dgm:t>
    </dgm:pt>
    <dgm:pt modelId="{E1119DA5-53CB-4A13-A6FE-FDD44F2F2A07}" type="sibTrans" cxnId="{D96B218B-2565-47C1-925E-9BDE46C7A2E8}">
      <dgm:prSet/>
      <dgm:spPr/>
      <dgm:t>
        <a:bodyPr/>
        <a:lstStyle/>
        <a:p>
          <a:endParaRPr lang="en-US"/>
        </a:p>
      </dgm:t>
    </dgm:pt>
    <dgm:pt modelId="{1A2D51AA-34FB-4C5B-AA63-B208D019DED2}">
      <dgm:prSet/>
      <dgm:spPr/>
      <dgm:t>
        <a:bodyPr/>
        <a:lstStyle/>
        <a:p>
          <a:r>
            <a:rPr lang="en-US" dirty="0"/>
            <a:t>Generate cache IDs</a:t>
          </a:r>
        </a:p>
      </dgm:t>
    </dgm:pt>
    <dgm:pt modelId="{7BD95A55-82EC-4F19-BFC2-EC5807D39653}" type="parTrans" cxnId="{7855A282-E774-4E11-9972-B82F1B98B883}">
      <dgm:prSet/>
      <dgm:spPr/>
      <dgm:t>
        <a:bodyPr/>
        <a:lstStyle/>
        <a:p>
          <a:endParaRPr lang="en-US"/>
        </a:p>
      </dgm:t>
    </dgm:pt>
    <dgm:pt modelId="{F06A4FCE-EDCF-4136-BAFF-D2365A09450A}" type="sibTrans" cxnId="{7855A282-E774-4E11-9972-B82F1B98B883}">
      <dgm:prSet/>
      <dgm:spPr/>
      <dgm:t>
        <a:bodyPr/>
        <a:lstStyle/>
        <a:p>
          <a:endParaRPr lang="en-US"/>
        </a:p>
      </dgm:t>
    </dgm:pt>
    <dgm:pt modelId="{44AAB108-A9B0-4C85-A082-FE1D1A971DC8}">
      <dgm:prSet/>
      <dgm:spPr/>
      <dgm:t>
        <a:bodyPr/>
        <a:lstStyle/>
        <a:p>
          <a:r>
            <a:rPr lang="en-US" dirty="0"/>
            <a:t>Replace object fields with references</a:t>
          </a:r>
        </a:p>
      </dgm:t>
    </dgm:pt>
    <dgm:pt modelId="{AAD64EDB-3623-4E73-A87E-34463CA3456B}" type="parTrans" cxnId="{9ED6785A-AE38-46CA-917C-CA95A5C41481}">
      <dgm:prSet/>
      <dgm:spPr/>
      <dgm:t>
        <a:bodyPr/>
        <a:lstStyle/>
        <a:p>
          <a:endParaRPr lang="en-US"/>
        </a:p>
      </dgm:t>
    </dgm:pt>
    <dgm:pt modelId="{ACF1F971-63E1-48E3-BE9E-EF07AD5E1101}" type="sibTrans" cxnId="{9ED6785A-AE38-46CA-917C-CA95A5C41481}">
      <dgm:prSet/>
      <dgm:spPr/>
      <dgm:t>
        <a:bodyPr/>
        <a:lstStyle/>
        <a:p>
          <a:endParaRPr lang="en-US"/>
        </a:p>
      </dgm:t>
    </dgm:pt>
    <dgm:pt modelId="{9B7CCCA0-31EA-478A-B0FD-E3663E91C67A}">
      <dgm:prSet/>
      <dgm:spPr/>
      <dgm:t>
        <a:bodyPr/>
        <a:lstStyle/>
        <a:p>
          <a:r>
            <a:rPr lang="en-US" dirty="0"/>
            <a:t>Store normalized objects</a:t>
          </a:r>
        </a:p>
      </dgm:t>
    </dgm:pt>
    <dgm:pt modelId="{1E57A09A-8A25-492A-AA89-AD7911E6558D}" type="parTrans" cxnId="{A7F70482-D46E-4F3A-BDF6-8963F0DBA105}">
      <dgm:prSet/>
      <dgm:spPr/>
      <dgm:t>
        <a:bodyPr/>
        <a:lstStyle/>
        <a:p>
          <a:endParaRPr lang="en-US"/>
        </a:p>
      </dgm:t>
    </dgm:pt>
    <dgm:pt modelId="{D7542BD7-B5C8-4CB8-BB5C-A26CCCF63542}" type="sibTrans" cxnId="{A7F70482-D46E-4F3A-BDF6-8963F0DBA105}">
      <dgm:prSet/>
      <dgm:spPr/>
      <dgm:t>
        <a:bodyPr/>
        <a:lstStyle/>
        <a:p>
          <a:endParaRPr lang="en-US"/>
        </a:p>
      </dgm:t>
    </dgm:pt>
    <dgm:pt modelId="{9C4D8A72-AC14-0547-997F-4D52C728AA33}" type="pres">
      <dgm:prSet presAssocID="{757D204B-C4A4-4DC5-AB9B-BED392E54AE6}" presName="hierChild1" presStyleCnt="0">
        <dgm:presLayoutVars>
          <dgm:chPref val="1"/>
          <dgm:dir/>
          <dgm:animOne val="branch"/>
          <dgm:animLvl val="lvl"/>
          <dgm:resizeHandles/>
        </dgm:presLayoutVars>
      </dgm:prSet>
      <dgm:spPr/>
    </dgm:pt>
    <dgm:pt modelId="{864EEC55-181F-094E-82C5-36A17178B314}" type="pres">
      <dgm:prSet presAssocID="{342A0509-555D-41C3-8091-9E6010D6EBD0}" presName="hierRoot1" presStyleCnt="0"/>
      <dgm:spPr/>
    </dgm:pt>
    <dgm:pt modelId="{409A5F52-D20E-3045-B4F9-B5A2C4BF6E9C}" type="pres">
      <dgm:prSet presAssocID="{342A0509-555D-41C3-8091-9E6010D6EBD0}" presName="composite" presStyleCnt="0"/>
      <dgm:spPr/>
    </dgm:pt>
    <dgm:pt modelId="{9AC1E7C3-3D3D-D445-8939-02C2C7CABE74}" type="pres">
      <dgm:prSet presAssocID="{342A0509-555D-41C3-8091-9E6010D6EBD0}" presName="background" presStyleLbl="node0" presStyleIdx="0" presStyleCnt="4"/>
      <dgm:spPr/>
    </dgm:pt>
    <dgm:pt modelId="{F45A6C0A-0454-EA41-ACC4-8CE6E82ED5BC}" type="pres">
      <dgm:prSet presAssocID="{342A0509-555D-41C3-8091-9E6010D6EBD0}" presName="text" presStyleLbl="fgAcc0" presStyleIdx="0" presStyleCnt="4">
        <dgm:presLayoutVars>
          <dgm:chPref val="3"/>
        </dgm:presLayoutVars>
      </dgm:prSet>
      <dgm:spPr/>
    </dgm:pt>
    <dgm:pt modelId="{088F38A0-085E-F74B-81D2-E01B7AFBF335}" type="pres">
      <dgm:prSet presAssocID="{342A0509-555D-41C3-8091-9E6010D6EBD0}" presName="hierChild2" presStyleCnt="0"/>
      <dgm:spPr/>
    </dgm:pt>
    <dgm:pt modelId="{8B3AF54E-CD14-5D48-B032-4572D4978CAF}" type="pres">
      <dgm:prSet presAssocID="{1A2D51AA-34FB-4C5B-AA63-B208D019DED2}" presName="hierRoot1" presStyleCnt="0"/>
      <dgm:spPr/>
    </dgm:pt>
    <dgm:pt modelId="{1F4E6DBE-1FED-CE4D-A3D9-0C397152CB87}" type="pres">
      <dgm:prSet presAssocID="{1A2D51AA-34FB-4C5B-AA63-B208D019DED2}" presName="composite" presStyleCnt="0"/>
      <dgm:spPr/>
    </dgm:pt>
    <dgm:pt modelId="{F5C0604D-7A29-0A4A-9274-F9EDDB56E0B1}" type="pres">
      <dgm:prSet presAssocID="{1A2D51AA-34FB-4C5B-AA63-B208D019DED2}" presName="background" presStyleLbl="node0" presStyleIdx="1" presStyleCnt="4"/>
      <dgm:spPr/>
    </dgm:pt>
    <dgm:pt modelId="{DF4F08E0-1B89-0544-A5A2-8F3E7778B69C}" type="pres">
      <dgm:prSet presAssocID="{1A2D51AA-34FB-4C5B-AA63-B208D019DED2}" presName="text" presStyleLbl="fgAcc0" presStyleIdx="1" presStyleCnt="4">
        <dgm:presLayoutVars>
          <dgm:chPref val="3"/>
        </dgm:presLayoutVars>
      </dgm:prSet>
      <dgm:spPr/>
    </dgm:pt>
    <dgm:pt modelId="{C31A9378-DA26-434B-A131-64ECFD87EC90}" type="pres">
      <dgm:prSet presAssocID="{1A2D51AA-34FB-4C5B-AA63-B208D019DED2}" presName="hierChild2" presStyleCnt="0"/>
      <dgm:spPr/>
    </dgm:pt>
    <dgm:pt modelId="{F9E66499-C6D4-004D-9765-CC55FA8D3C3F}" type="pres">
      <dgm:prSet presAssocID="{44AAB108-A9B0-4C85-A082-FE1D1A971DC8}" presName="hierRoot1" presStyleCnt="0"/>
      <dgm:spPr/>
    </dgm:pt>
    <dgm:pt modelId="{4F3B39D3-4125-5042-B818-4BBF1A446995}" type="pres">
      <dgm:prSet presAssocID="{44AAB108-A9B0-4C85-A082-FE1D1A971DC8}" presName="composite" presStyleCnt="0"/>
      <dgm:spPr/>
    </dgm:pt>
    <dgm:pt modelId="{73AD9138-4A79-C549-994F-75A361E9F062}" type="pres">
      <dgm:prSet presAssocID="{44AAB108-A9B0-4C85-A082-FE1D1A971DC8}" presName="background" presStyleLbl="node0" presStyleIdx="2" presStyleCnt="4"/>
      <dgm:spPr/>
    </dgm:pt>
    <dgm:pt modelId="{5723239F-7EBF-8540-8B7E-20D33E9C7E03}" type="pres">
      <dgm:prSet presAssocID="{44AAB108-A9B0-4C85-A082-FE1D1A971DC8}" presName="text" presStyleLbl="fgAcc0" presStyleIdx="2" presStyleCnt="4">
        <dgm:presLayoutVars>
          <dgm:chPref val="3"/>
        </dgm:presLayoutVars>
      </dgm:prSet>
      <dgm:spPr/>
    </dgm:pt>
    <dgm:pt modelId="{C598B31E-09E3-C141-A75A-E652469F3A62}" type="pres">
      <dgm:prSet presAssocID="{44AAB108-A9B0-4C85-A082-FE1D1A971DC8}" presName="hierChild2" presStyleCnt="0"/>
      <dgm:spPr/>
    </dgm:pt>
    <dgm:pt modelId="{1B9F21AA-7CAD-AC45-9DC9-4090F7BA70E5}" type="pres">
      <dgm:prSet presAssocID="{9B7CCCA0-31EA-478A-B0FD-E3663E91C67A}" presName="hierRoot1" presStyleCnt="0"/>
      <dgm:spPr/>
    </dgm:pt>
    <dgm:pt modelId="{FAF0DB2A-8949-0746-9E8E-7C9FF4B98468}" type="pres">
      <dgm:prSet presAssocID="{9B7CCCA0-31EA-478A-B0FD-E3663E91C67A}" presName="composite" presStyleCnt="0"/>
      <dgm:spPr/>
    </dgm:pt>
    <dgm:pt modelId="{70C9CEA6-94B6-4D41-9EA9-98850020434D}" type="pres">
      <dgm:prSet presAssocID="{9B7CCCA0-31EA-478A-B0FD-E3663E91C67A}" presName="background" presStyleLbl="node0" presStyleIdx="3" presStyleCnt="4"/>
      <dgm:spPr/>
    </dgm:pt>
    <dgm:pt modelId="{FDA391EB-ED94-4746-8FC5-559DFF385332}" type="pres">
      <dgm:prSet presAssocID="{9B7CCCA0-31EA-478A-B0FD-E3663E91C67A}" presName="text" presStyleLbl="fgAcc0" presStyleIdx="3" presStyleCnt="4">
        <dgm:presLayoutVars>
          <dgm:chPref val="3"/>
        </dgm:presLayoutVars>
      </dgm:prSet>
      <dgm:spPr/>
    </dgm:pt>
    <dgm:pt modelId="{510545BC-452B-5A40-B3E4-15AB89756EC7}" type="pres">
      <dgm:prSet presAssocID="{9B7CCCA0-31EA-478A-B0FD-E3663E91C67A}" presName="hierChild2" presStyleCnt="0"/>
      <dgm:spPr/>
    </dgm:pt>
  </dgm:ptLst>
  <dgm:cxnLst>
    <dgm:cxn modelId="{41E67826-B1B8-204C-87AF-ACC9E78DC87E}" type="presOf" srcId="{342A0509-555D-41C3-8091-9E6010D6EBD0}" destId="{F45A6C0A-0454-EA41-ACC4-8CE6E82ED5BC}" srcOrd="0" destOrd="0" presId="urn:microsoft.com/office/officeart/2005/8/layout/hierarchy1"/>
    <dgm:cxn modelId="{8F4D1733-5E2F-EC41-86AA-AB212C612679}" type="presOf" srcId="{44AAB108-A9B0-4C85-A082-FE1D1A971DC8}" destId="{5723239F-7EBF-8540-8B7E-20D33E9C7E03}" srcOrd="0" destOrd="0" presId="urn:microsoft.com/office/officeart/2005/8/layout/hierarchy1"/>
    <dgm:cxn modelId="{BF952E4C-1D77-E74D-A01D-DD7BEC57D9A5}" type="presOf" srcId="{757D204B-C4A4-4DC5-AB9B-BED392E54AE6}" destId="{9C4D8A72-AC14-0547-997F-4D52C728AA33}" srcOrd="0" destOrd="0" presId="urn:microsoft.com/office/officeart/2005/8/layout/hierarchy1"/>
    <dgm:cxn modelId="{9ED6785A-AE38-46CA-917C-CA95A5C41481}" srcId="{757D204B-C4A4-4DC5-AB9B-BED392E54AE6}" destId="{44AAB108-A9B0-4C85-A082-FE1D1A971DC8}" srcOrd="2" destOrd="0" parTransId="{AAD64EDB-3623-4E73-A87E-34463CA3456B}" sibTransId="{ACF1F971-63E1-48E3-BE9E-EF07AD5E1101}"/>
    <dgm:cxn modelId="{A7F70482-D46E-4F3A-BDF6-8963F0DBA105}" srcId="{757D204B-C4A4-4DC5-AB9B-BED392E54AE6}" destId="{9B7CCCA0-31EA-478A-B0FD-E3663E91C67A}" srcOrd="3" destOrd="0" parTransId="{1E57A09A-8A25-492A-AA89-AD7911E6558D}" sibTransId="{D7542BD7-B5C8-4CB8-BB5C-A26CCCF63542}"/>
    <dgm:cxn modelId="{7855A282-E774-4E11-9972-B82F1B98B883}" srcId="{757D204B-C4A4-4DC5-AB9B-BED392E54AE6}" destId="{1A2D51AA-34FB-4C5B-AA63-B208D019DED2}" srcOrd="1" destOrd="0" parTransId="{7BD95A55-82EC-4F19-BFC2-EC5807D39653}" sibTransId="{F06A4FCE-EDCF-4136-BAFF-D2365A09450A}"/>
    <dgm:cxn modelId="{D96B218B-2565-47C1-925E-9BDE46C7A2E8}" srcId="{757D204B-C4A4-4DC5-AB9B-BED392E54AE6}" destId="{342A0509-555D-41C3-8091-9E6010D6EBD0}" srcOrd="0" destOrd="0" parTransId="{B5968A65-9967-43C8-804B-21F01FFB21BA}" sibTransId="{E1119DA5-53CB-4A13-A6FE-FDD44F2F2A07}"/>
    <dgm:cxn modelId="{557F6BAC-D28E-0F41-8E97-2304EBB63CCC}" type="presOf" srcId="{1A2D51AA-34FB-4C5B-AA63-B208D019DED2}" destId="{DF4F08E0-1B89-0544-A5A2-8F3E7778B69C}" srcOrd="0" destOrd="0" presId="urn:microsoft.com/office/officeart/2005/8/layout/hierarchy1"/>
    <dgm:cxn modelId="{853C3DC6-655C-5A4B-8732-5051ECED4120}" type="presOf" srcId="{9B7CCCA0-31EA-478A-B0FD-E3663E91C67A}" destId="{FDA391EB-ED94-4746-8FC5-559DFF385332}" srcOrd="0" destOrd="0" presId="urn:microsoft.com/office/officeart/2005/8/layout/hierarchy1"/>
    <dgm:cxn modelId="{1F10A21C-67C2-1A45-9502-D8EB8FB75F56}" type="presParOf" srcId="{9C4D8A72-AC14-0547-997F-4D52C728AA33}" destId="{864EEC55-181F-094E-82C5-36A17178B314}" srcOrd="0" destOrd="0" presId="urn:microsoft.com/office/officeart/2005/8/layout/hierarchy1"/>
    <dgm:cxn modelId="{C419D25B-5752-AC4B-B2A7-9FE568F93BB2}" type="presParOf" srcId="{864EEC55-181F-094E-82C5-36A17178B314}" destId="{409A5F52-D20E-3045-B4F9-B5A2C4BF6E9C}" srcOrd="0" destOrd="0" presId="urn:microsoft.com/office/officeart/2005/8/layout/hierarchy1"/>
    <dgm:cxn modelId="{4B279AEE-876F-DC45-9064-F485321CDB44}" type="presParOf" srcId="{409A5F52-D20E-3045-B4F9-B5A2C4BF6E9C}" destId="{9AC1E7C3-3D3D-D445-8939-02C2C7CABE74}" srcOrd="0" destOrd="0" presId="urn:microsoft.com/office/officeart/2005/8/layout/hierarchy1"/>
    <dgm:cxn modelId="{FCDD1848-B897-D647-8E54-715D3440414F}" type="presParOf" srcId="{409A5F52-D20E-3045-B4F9-B5A2C4BF6E9C}" destId="{F45A6C0A-0454-EA41-ACC4-8CE6E82ED5BC}" srcOrd="1" destOrd="0" presId="urn:microsoft.com/office/officeart/2005/8/layout/hierarchy1"/>
    <dgm:cxn modelId="{598584D1-633F-764D-A3EE-440CF308CCF8}" type="presParOf" srcId="{864EEC55-181F-094E-82C5-36A17178B314}" destId="{088F38A0-085E-F74B-81D2-E01B7AFBF335}" srcOrd="1" destOrd="0" presId="urn:microsoft.com/office/officeart/2005/8/layout/hierarchy1"/>
    <dgm:cxn modelId="{458CECBC-9474-F14A-B5F1-C797DCC71541}" type="presParOf" srcId="{9C4D8A72-AC14-0547-997F-4D52C728AA33}" destId="{8B3AF54E-CD14-5D48-B032-4572D4978CAF}" srcOrd="1" destOrd="0" presId="urn:microsoft.com/office/officeart/2005/8/layout/hierarchy1"/>
    <dgm:cxn modelId="{8321709D-7F85-E046-9B6A-0D69278A69B9}" type="presParOf" srcId="{8B3AF54E-CD14-5D48-B032-4572D4978CAF}" destId="{1F4E6DBE-1FED-CE4D-A3D9-0C397152CB87}" srcOrd="0" destOrd="0" presId="urn:microsoft.com/office/officeart/2005/8/layout/hierarchy1"/>
    <dgm:cxn modelId="{C4589AF3-E0FF-914C-8123-45A1F7987324}" type="presParOf" srcId="{1F4E6DBE-1FED-CE4D-A3D9-0C397152CB87}" destId="{F5C0604D-7A29-0A4A-9274-F9EDDB56E0B1}" srcOrd="0" destOrd="0" presId="urn:microsoft.com/office/officeart/2005/8/layout/hierarchy1"/>
    <dgm:cxn modelId="{AFF366E2-4A73-B84A-A007-1483A497A337}" type="presParOf" srcId="{1F4E6DBE-1FED-CE4D-A3D9-0C397152CB87}" destId="{DF4F08E0-1B89-0544-A5A2-8F3E7778B69C}" srcOrd="1" destOrd="0" presId="urn:microsoft.com/office/officeart/2005/8/layout/hierarchy1"/>
    <dgm:cxn modelId="{25D2907E-E1CB-0240-946D-85937D7D096F}" type="presParOf" srcId="{8B3AF54E-CD14-5D48-B032-4572D4978CAF}" destId="{C31A9378-DA26-434B-A131-64ECFD87EC90}" srcOrd="1" destOrd="0" presId="urn:microsoft.com/office/officeart/2005/8/layout/hierarchy1"/>
    <dgm:cxn modelId="{81B52939-E785-D34A-9693-32087E63321D}" type="presParOf" srcId="{9C4D8A72-AC14-0547-997F-4D52C728AA33}" destId="{F9E66499-C6D4-004D-9765-CC55FA8D3C3F}" srcOrd="2" destOrd="0" presId="urn:microsoft.com/office/officeart/2005/8/layout/hierarchy1"/>
    <dgm:cxn modelId="{245E812C-28FB-D24C-A2F7-8CF1BC3FC072}" type="presParOf" srcId="{F9E66499-C6D4-004D-9765-CC55FA8D3C3F}" destId="{4F3B39D3-4125-5042-B818-4BBF1A446995}" srcOrd="0" destOrd="0" presId="urn:microsoft.com/office/officeart/2005/8/layout/hierarchy1"/>
    <dgm:cxn modelId="{3355AA1D-77A1-8945-9C47-D0B24806A437}" type="presParOf" srcId="{4F3B39D3-4125-5042-B818-4BBF1A446995}" destId="{73AD9138-4A79-C549-994F-75A361E9F062}" srcOrd="0" destOrd="0" presId="urn:microsoft.com/office/officeart/2005/8/layout/hierarchy1"/>
    <dgm:cxn modelId="{7D32762D-0EA2-5445-A267-04B3ED9D6FB0}" type="presParOf" srcId="{4F3B39D3-4125-5042-B818-4BBF1A446995}" destId="{5723239F-7EBF-8540-8B7E-20D33E9C7E03}" srcOrd="1" destOrd="0" presId="urn:microsoft.com/office/officeart/2005/8/layout/hierarchy1"/>
    <dgm:cxn modelId="{2FE04E64-301E-DE40-97DC-62FC9A3B5DBA}" type="presParOf" srcId="{F9E66499-C6D4-004D-9765-CC55FA8D3C3F}" destId="{C598B31E-09E3-C141-A75A-E652469F3A62}" srcOrd="1" destOrd="0" presId="urn:microsoft.com/office/officeart/2005/8/layout/hierarchy1"/>
    <dgm:cxn modelId="{A4B36FF5-A66E-E743-B709-E2CC419E8568}" type="presParOf" srcId="{9C4D8A72-AC14-0547-997F-4D52C728AA33}" destId="{1B9F21AA-7CAD-AC45-9DC9-4090F7BA70E5}" srcOrd="3" destOrd="0" presId="urn:microsoft.com/office/officeart/2005/8/layout/hierarchy1"/>
    <dgm:cxn modelId="{CAF60D22-26B0-004E-8F21-C207A72A37B5}" type="presParOf" srcId="{1B9F21AA-7CAD-AC45-9DC9-4090F7BA70E5}" destId="{FAF0DB2A-8949-0746-9E8E-7C9FF4B98468}" srcOrd="0" destOrd="0" presId="urn:microsoft.com/office/officeart/2005/8/layout/hierarchy1"/>
    <dgm:cxn modelId="{A6D78A48-FBE3-8B4B-8693-5973868939F2}" type="presParOf" srcId="{FAF0DB2A-8949-0746-9E8E-7C9FF4B98468}" destId="{70C9CEA6-94B6-4D41-9EA9-98850020434D}" srcOrd="0" destOrd="0" presId="urn:microsoft.com/office/officeart/2005/8/layout/hierarchy1"/>
    <dgm:cxn modelId="{955951D4-91ED-484E-B725-B3BC3BE40257}" type="presParOf" srcId="{FAF0DB2A-8949-0746-9E8E-7C9FF4B98468}" destId="{FDA391EB-ED94-4746-8FC5-559DFF385332}" srcOrd="1" destOrd="0" presId="urn:microsoft.com/office/officeart/2005/8/layout/hierarchy1"/>
    <dgm:cxn modelId="{8542149E-5CF5-8543-A0CE-9F1FC1EC8C98}" type="presParOf" srcId="{1B9F21AA-7CAD-AC45-9DC9-4090F7BA70E5}" destId="{510545BC-452B-5A40-B3E4-15AB89756EC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7D204B-C4A4-4DC5-AB9B-BED392E54AE6}"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342A0509-555D-41C3-8091-9E6010D6EBD0}">
      <dgm:prSet/>
      <dgm:spPr/>
      <dgm:t>
        <a:bodyPr/>
        <a:lstStyle/>
        <a:p>
          <a:r>
            <a:rPr lang="en-US"/>
            <a:t>Identify key-fields</a:t>
          </a:r>
        </a:p>
      </dgm:t>
    </dgm:pt>
    <dgm:pt modelId="{B5968A65-9967-43C8-804B-21F01FFB21BA}" type="parTrans" cxnId="{D96B218B-2565-47C1-925E-9BDE46C7A2E8}">
      <dgm:prSet/>
      <dgm:spPr/>
      <dgm:t>
        <a:bodyPr/>
        <a:lstStyle/>
        <a:p>
          <a:endParaRPr lang="en-US"/>
        </a:p>
      </dgm:t>
    </dgm:pt>
    <dgm:pt modelId="{E1119DA5-53CB-4A13-A6FE-FDD44F2F2A07}" type="sibTrans" cxnId="{D96B218B-2565-47C1-925E-9BDE46C7A2E8}">
      <dgm:prSet/>
      <dgm:spPr/>
      <dgm:t>
        <a:bodyPr/>
        <a:lstStyle/>
        <a:p>
          <a:endParaRPr lang="en-US"/>
        </a:p>
      </dgm:t>
    </dgm:pt>
    <dgm:pt modelId="{1A2D51AA-34FB-4C5B-AA63-B208D019DED2}">
      <dgm:prSet/>
      <dgm:spPr/>
      <dgm:t>
        <a:bodyPr/>
        <a:lstStyle/>
        <a:p>
          <a:r>
            <a:rPr lang="en-US" dirty="0"/>
            <a:t>Retrieve cache references from the in-memory cache.</a:t>
          </a:r>
        </a:p>
      </dgm:t>
    </dgm:pt>
    <dgm:pt modelId="{7BD95A55-82EC-4F19-BFC2-EC5807D39653}" type="parTrans" cxnId="{7855A282-E774-4E11-9972-B82F1B98B883}">
      <dgm:prSet/>
      <dgm:spPr/>
      <dgm:t>
        <a:bodyPr/>
        <a:lstStyle/>
        <a:p>
          <a:endParaRPr lang="en-US"/>
        </a:p>
      </dgm:t>
    </dgm:pt>
    <dgm:pt modelId="{F06A4FCE-EDCF-4136-BAFF-D2365A09450A}" type="sibTrans" cxnId="{7855A282-E774-4E11-9972-B82F1B98B883}">
      <dgm:prSet/>
      <dgm:spPr/>
      <dgm:t>
        <a:bodyPr/>
        <a:lstStyle/>
        <a:p>
          <a:endParaRPr lang="en-US"/>
        </a:p>
      </dgm:t>
    </dgm:pt>
    <dgm:pt modelId="{44AAB108-A9B0-4C85-A082-FE1D1A971DC8}">
      <dgm:prSet/>
      <dgm:spPr/>
      <dgm:t>
        <a:bodyPr/>
        <a:lstStyle/>
        <a:p>
          <a:r>
            <a:rPr lang="en-US" dirty="0"/>
            <a:t>Reduce the cached data</a:t>
          </a:r>
        </a:p>
      </dgm:t>
    </dgm:pt>
    <dgm:pt modelId="{AAD64EDB-3623-4E73-A87E-34463CA3456B}" type="parTrans" cxnId="{9ED6785A-AE38-46CA-917C-CA95A5C41481}">
      <dgm:prSet/>
      <dgm:spPr/>
      <dgm:t>
        <a:bodyPr/>
        <a:lstStyle/>
        <a:p>
          <a:endParaRPr lang="en-US"/>
        </a:p>
      </dgm:t>
    </dgm:pt>
    <dgm:pt modelId="{ACF1F971-63E1-48E3-BE9E-EF07AD5E1101}" type="sibTrans" cxnId="{9ED6785A-AE38-46CA-917C-CA95A5C41481}">
      <dgm:prSet/>
      <dgm:spPr/>
      <dgm:t>
        <a:bodyPr/>
        <a:lstStyle/>
        <a:p>
          <a:endParaRPr lang="en-US"/>
        </a:p>
      </dgm:t>
    </dgm:pt>
    <dgm:pt modelId="{9B7CCCA0-31EA-478A-B0FD-E3663E91C67A}">
      <dgm:prSet/>
      <dgm:spPr/>
      <dgm:t>
        <a:bodyPr/>
        <a:lstStyle/>
        <a:p>
          <a:r>
            <a:rPr lang="en-US"/>
            <a:t>Fetch the results</a:t>
          </a:r>
        </a:p>
      </dgm:t>
    </dgm:pt>
    <dgm:pt modelId="{1E57A09A-8A25-492A-AA89-AD7911E6558D}" type="parTrans" cxnId="{A7F70482-D46E-4F3A-BDF6-8963F0DBA105}">
      <dgm:prSet/>
      <dgm:spPr/>
      <dgm:t>
        <a:bodyPr/>
        <a:lstStyle/>
        <a:p>
          <a:endParaRPr lang="en-US"/>
        </a:p>
      </dgm:t>
    </dgm:pt>
    <dgm:pt modelId="{D7542BD7-B5C8-4CB8-BB5C-A26CCCF63542}" type="sibTrans" cxnId="{A7F70482-D46E-4F3A-BDF6-8963F0DBA105}">
      <dgm:prSet/>
      <dgm:spPr/>
      <dgm:t>
        <a:bodyPr/>
        <a:lstStyle/>
        <a:p>
          <a:endParaRPr lang="en-US"/>
        </a:p>
      </dgm:t>
    </dgm:pt>
    <dgm:pt modelId="{9C4D8A72-AC14-0547-997F-4D52C728AA33}" type="pres">
      <dgm:prSet presAssocID="{757D204B-C4A4-4DC5-AB9B-BED392E54AE6}" presName="hierChild1" presStyleCnt="0">
        <dgm:presLayoutVars>
          <dgm:chPref val="1"/>
          <dgm:dir/>
          <dgm:animOne val="branch"/>
          <dgm:animLvl val="lvl"/>
          <dgm:resizeHandles/>
        </dgm:presLayoutVars>
      </dgm:prSet>
      <dgm:spPr/>
    </dgm:pt>
    <dgm:pt modelId="{864EEC55-181F-094E-82C5-36A17178B314}" type="pres">
      <dgm:prSet presAssocID="{342A0509-555D-41C3-8091-9E6010D6EBD0}" presName="hierRoot1" presStyleCnt="0"/>
      <dgm:spPr/>
    </dgm:pt>
    <dgm:pt modelId="{409A5F52-D20E-3045-B4F9-B5A2C4BF6E9C}" type="pres">
      <dgm:prSet presAssocID="{342A0509-555D-41C3-8091-9E6010D6EBD0}" presName="composite" presStyleCnt="0"/>
      <dgm:spPr/>
    </dgm:pt>
    <dgm:pt modelId="{9AC1E7C3-3D3D-D445-8939-02C2C7CABE74}" type="pres">
      <dgm:prSet presAssocID="{342A0509-555D-41C3-8091-9E6010D6EBD0}" presName="background" presStyleLbl="node0" presStyleIdx="0" presStyleCnt="4"/>
      <dgm:spPr/>
    </dgm:pt>
    <dgm:pt modelId="{F45A6C0A-0454-EA41-ACC4-8CE6E82ED5BC}" type="pres">
      <dgm:prSet presAssocID="{342A0509-555D-41C3-8091-9E6010D6EBD0}" presName="text" presStyleLbl="fgAcc0" presStyleIdx="0" presStyleCnt="4">
        <dgm:presLayoutVars>
          <dgm:chPref val="3"/>
        </dgm:presLayoutVars>
      </dgm:prSet>
      <dgm:spPr/>
    </dgm:pt>
    <dgm:pt modelId="{088F38A0-085E-F74B-81D2-E01B7AFBF335}" type="pres">
      <dgm:prSet presAssocID="{342A0509-555D-41C3-8091-9E6010D6EBD0}" presName="hierChild2" presStyleCnt="0"/>
      <dgm:spPr/>
    </dgm:pt>
    <dgm:pt modelId="{8B3AF54E-CD14-5D48-B032-4572D4978CAF}" type="pres">
      <dgm:prSet presAssocID="{1A2D51AA-34FB-4C5B-AA63-B208D019DED2}" presName="hierRoot1" presStyleCnt="0"/>
      <dgm:spPr/>
    </dgm:pt>
    <dgm:pt modelId="{1F4E6DBE-1FED-CE4D-A3D9-0C397152CB87}" type="pres">
      <dgm:prSet presAssocID="{1A2D51AA-34FB-4C5B-AA63-B208D019DED2}" presName="composite" presStyleCnt="0"/>
      <dgm:spPr/>
    </dgm:pt>
    <dgm:pt modelId="{F5C0604D-7A29-0A4A-9274-F9EDDB56E0B1}" type="pres">
      <dgm:prSet presAssocID="{1A2D51AA-34FB-4C5B-AA63-B208D019DED2}" presName="background" presStyleLbl="node0" presStyleIdx="1" presStyleCnt="4"/>
      <dgm:spPr/>
    </dgm:pt>
    <dgm:pt modelId="{DF4F08E0-1B89-0544-A5A2-8F3E7778B69C}" type="pres">
      <dgm:prSet presAssocID="{1A2D51AA-34FB-4C5B-AA63-B208D019DED2}" presName="text" presStyleLbl="fgAcc0" presStyleIdx="1" presStyleCnt="4">
        <dgm:presLayoutVars>
          <dgm:chPref val="3"/>
        </dgm:presLayoutVars>
      </dgm:prSet>
      <dgm:spPr/>
    </dgm:pt>
    <dgm:pt modelId="{C31A9378-DA26-434B-A131-64ECFD87EC90}" type="pres">
      <dgm:prSet presAssocID="{1A2D51AA-34FB-4C5B-AA63-B208D019DED2}" presName="hierChild2" presStyleCnt="0"/>
      <dgm:spPr/>
    </dgm:pt>
    <dgm:pt modelId="{F9E66499-C6D4-004D-9765-CC55FA8D3C3F}" type="pres">
      <dgm:prSet presAssocID="{44AAB108-A9B0-4C85-A082-FE1D1A971DC8}" presName="hierRoot1" presStyleCnt="0"/>
      <dgm:spPr/>
    </dgm:pt>
    <dgm:pt modelId="{4F3B39D3-4125-5042-B818-4BBF1A446995}" type="pres">
      <dgm:prSet presAssocID="{44AAB108-A9B0-4C85-A082-FE1D1A971DC8}" presName="composite" presStyleCnt="0"/>
      <dgm:spPr/>
    </dgm:pt>
    <dgm:pt modelId="{73AD9138-4A79-C549-994F-75A361E9F062}" type="pres">
      <dgm:prSet presAssocID="{44AAB108-A9B0-4C85-A082-FE1D1A971DC8}" presName="background" presStyleLbl="node0" presStyleIdx="2" presStyleCnt="4"/>
      <dgm:spPr/>
    </dgm:pt>
    <dgm:pt modelId="{5723239F-7EBF-8540-8B7E-20D33E9C7E03}" type="pres">
      <dgm:prSet presAssocID="{44AAB108-A9B0-4C85-A082-FE1D1A971DC8}" presName="text" presStyleLbl="fgAcc0" presStyleIdx="2" presStyleCnt="4">
        <dgm:presLayoutVars>
          <dgm:chPref val="3"/>
        </dgm:presLayoutVars>
      </dgm:prSet>
      <dgm:spPr/>
    </dgm:pt>
    <dgm:pt modelId="{C598B31E-09E3-C141-A75A-E652469F3A62}" type="pres">
      <dgm:prSet presAssocID="{44AAB108-A9B0-4C85-A082-FE1D1A971DC8}" presName="hierChild2" presStyleCnt="0"/>
      <dgm:spPr/>
    </dgm:pt>
    <dgm:pt modelId="{1B9F21AA-7CAD-AC45-9DC9-4090F7BA70E5}" type="pres">
      <dgm:prSet presAssocID="{9B7CCCA0-31EA-478A-B0FD-E3663E91C67A}" presName="hierRoot1" presStyleCnt="0"/>
      <dgm:spPr/>
    </dgm:pt>
    <dgm:pt modelId="{FAF0DB2A-8949-0746-9E8E-7C9FF4B98468}" type="pres">
      <dgm:prSet presAssocID="{9B7CCCA0-31EA-478A-B0FD-E3663E91C67A}" presName="composite" presStyleCnt="0"/>
      <dgm:spPr/>
    </dgm:pt>
    <dgm:pt modelId="{70C9CEA6-94B6-4D41-9EA9-98850020434D}" type="pres">
      <dgm:prSet presAssocID="{9B7CCCA0-31EA-478A-B0FD-E3663E91C67A}" presName="background" presStyleLbl="node0" presStyleIdx="3" presStyleCnt="4"/>
      <dgm:spPr/>
    </dgm:pt>
    <dgm:pt modelId="{FDA391EB-ED94-4746-8FC5-559DFF385332}" type="pres">
      <dgm:prSet presAssocID="{9B7CCCA0-31EA-478A-B0FD-E3663E91C67A}" presName="text" presStyleLbl="fgAcc0" presStyleIdx="3" presStyleCnt="4">
        <dgm:presLayoutVars>
          <dgm:chPref val="3"/>
        </dgm:presLayoutVars>
      </dgm:prSet>
      <dgm:spPr/>
    </dgm:pt>
    <dgm:pt modelId="{510545BC-452B-5A40-B3E4-15AB89756EC7}" type="pres">
      <dgm:prSet presAssocID="{9B7CCCA0-31EA-478A-B0FD-E3663E91C67A}" presName="hierChild2" presStyleCnt="0"/>
      <dgm:spPr/>
    </dgm:pt>
  </dgm:ptLst>
  <dgm:cxnLst>
    <dgm:cxn modelId="{41E67826-B1B8-204C-87AF-ACC9E78DC87E}" type="presOf" srcId="{342A0509-555D-41C3-8091-9E6010D6EBD0}" destId="{F45A6C0A-0454-EA41-ACC4-8CE6E82ED5BC}" srcOrd="0" destOrd="0" presId="urn:microsoft.com/office/officeart/2005/8/layout/hierarchy1"/>
    <dgm:cxn modelId="{8F4D1733-5E2F-EC41-86AA-AB212C612679}" type="presOf" srcId="{44AAB108-A9B0-4C85-A082-FE1D1A971DC8}" destId="{5723239F-7EBF-8540-8B7E-20D33E9C7E03}" srcOrd="0" destOrd="0" presId="urn:microsoft.com/office/officeart/2005/8/layout/hierarchy1"/>
    <dgm:cxn modelId="{BF952E4C-1D77-E74D-A01D-DD7BEC57D9A5}" type="presOf" srcId="{757D204B-C4A4-4DC5-AB9B-BED392E54AE6}" destId="{9C4D8A72-AC14-0547-997F-4D52C728AA33}" srcOrd="0" destOrd="0" presId="urn:microsoft.com/office/officeart/2005/8/layout/hierarchy1"/>
    <dgm:cxn modelId="{9ED6785A-AE38-46CA-917C-CA95A5C41481}" srcId="{757D204B-C4A4-4DC5-AB9B-BED392E54AE6}" destId="{44AAB108-A9B0-4C85-A082-FE1D1A971DC8}" srcOrd="2" destOrd="0" parTransId="{AAD64EDB-3623-4E73-A87E-34463CA3456B}" sibTransId="{ACF1F971-63E1-48E3-BE9E-EF07AD5E1101}"/>
    <dgm:cxn modelId="{A7F70482-D46E-4F3A-BDF6-8963F0DBA105}" srcId="{757D204B-C4A4-4DC5-AB9B-BED392E54AE6}" destId="{9B7CCCA0-31EA-478A-B0FD-E3663E91C67A}" srcOrd="3" destOrd="0" parTransId="{1E57A09A-8A25-492A-AA89-AD7911E6558D}" sibTransId="{D7542BD7-B5C8-4CB8-BB5C-A26CCCF63542}"/>
    <dgm:cxn modelId="{7855A282-E774-4E11-9972-B82F1B98B883}" srcId="{757D204B-C4A4-4DC5-AB9B-BED392E54AE6}" destId="{1A2D51AA-34FB-4C5B-AA63-B208D019DED2}" srcOrd="1" destOrd="0" parTransId="{7BD95A55-82EC-4F19-BFC2-EC5807D39653}" sibTransId="{F06A4FCE-EDCF-4136-BAFF-D2365A09450A}"/>
    <dgm:cxn modelId="{D96B218B-2565-47C1-925E-9BDE46C7A2E8}" srcId="{757D204B-C4A4-4DC5-AB9B-BED392E54AE6}" destId="{342A0509-555D-41C3-8091-9E6010D6EBD0}" srcOrd="0" destOrd="0" parTransId="{B5968A65-9967-43C8-804B-21F01FFB21BA}" sibTransId="{E1119DA5-53CB-4A13-A6FE-FDD44F2F2A07}"/>
    <dgm:cxn modelId="{557F6BAC-D28E-0F41-8E97-2304EBB63CCC}" type="presOf" srcId="{1A2D51AA-34FB-4C5B-AA63-B208D019DED2}" destId="{DF4F08E0-1B89-0544-A5A2-8F3E7778B69C}" srcOrd="0" destOrd="0" presId="urn:microsoft.com/office/officeart/2005/8/layout/hierarchy1"/>
    <dgm:cxn modelId="{853C3DC6-655C-5A4B-8732-5051ECED4120}" type="presOf" srcId="{9B7CCCA0-31EA-478A-B0FD-E3663E91C67A}" destId="{FDA391EB-ED94-4746-8FC5-559DFF385332}" srcOrd="0" destOrd="0" presId="urn:microsoft.com/office/officeart/2005/8/layout/hierarchy1"/>
    <dgm:cxn modelId="{1F10A21C-67C2-1A45-9502-D8EB8FB75F56}" type="presParOf" srcId="{9C4D8A72-AC14-0547-997F-4D52C728AA33}" destId="{864EEC55-181F-094E-82C5-36A17178B314}" srcOrd="0" destOrd="0" presId="urn:microsoft.com/office/officeart/2005/8/layout/hierarchy1"/>
    <dgm:cxn modelId="{C419D25B-5752-AC4B-B2A7-9FE568F93BB2}" type="presParOf" srcId="{864EEC55-181F-094E-82C5-36A17178B314}" destId="{409A5F52-D20E-3045-B4F9-B5A2C4BF6E9C}" srcOrd="0" destOrd="0" presId="urn:microsoft.com/office/officeart/2005/8/layout/hierarchy1"/>
    <dgm:cxn modelId="{4B279AEE-876F-DC45-9064-F485321CDB44}" type="presParOf" srcId="{409A5F52-D20E-3045-B4F9-B5A2C4BF6E9C}" destId="{9AC1E7C3-3D3D-D445-8939-02C2C7CABE74}" srcOrd="0" destOrd="0" presId="urn:microsoft.com/office/officeart/2005/8/layout/hierarchy1"/>
    <dgm:cxn modelId="{FCDD1848-B897-D647-8E54-715D3440414F}" type="presParOf" srcId="{409A5F52-D20E-3045-B4F9-B5A2C4BF6E9C}" destId="{F45A6C0A-0454-EA41-ACC4-8CE6E82ED5BC}" srcOrd="1" destOrd="0" presId="urn:microsoft.com/office/officeart/2005/8/layout/hierarchy1"/>
    <dgm:cxn modelId="{598584D1-633F-764D-A3EE-440CF308CCF8}" type="presParOf" srcId="{864EEC55-181F-094E-82C5-36A17178B314}" destId="{088F38A0-085E-F74B-81D2-E01B7AFBF335}" srcOrd="1" destOrd="0" presId="urn:microsoft.com/office/officeart/2005/8/layout/hierarchy1"/>
    <dgm:cxn modelId="{458CECBC-9474-F14A-B5F1-C797DCC71541}" type="presParOf" srcId="{9C4D8A72-AC14-0547-997F-4D52C728AA33}" destId="{8B3AF54E-CD14-5D48-B032-4572D4978CAF}" srcOrd="1" destOrd="0" presId="urn:microsoft.com/office/officeart/2005/8/layout/hierarchy1"/>
    <dgm:cxn modelId="{8321709D-7F85-E046-9B6A-0D69278A69B9}" type="presParOf" srcId="{8B3AF54E-CD14-5D48-B032-4572D4978CAF}" destId="{1F4E6DBE-1FED-CE4D-A3D9-0C397152CB87}" srcOrd="0" destOrd="0" presId="urn:microsoft.com/office/officeart/2005/8/layout/hierarchy1"/>
    <dgm:cxn modelId="{C4589AF3-E0FF-914C-8123-45A1F7987324}" type="presParOf" srcId="{1F4E6DBE-1FED-CE4D-A3D9-0C397152CB87}" destId="{F5C0604D-7A29-0A4A-9274-F9EDDB56E0B1}" srcOrd="0" destOrd="0" presId="urn:microsoft.com/office/officeart/2005/8/layout/hierarchy1"/>
    <dgm:cxn modelId="{AFF366E2-4A73-B84A-A007-1483A497A337}" type="presParOf" srcId="{1F4E6DBE-1FED-CE4D-A3D9-0C397152CB87}" destId="{DF4F08E0-1B89-0544-A5A2-8F3E7778B69C}" srcOrd="1" destOrd="0" presId="urn:microsoft.com/office/officeart/2005/8/layout/hierarchy1"/>
    <dgm:cxn modelId="{25D2907E-E1CB-0240-946D-85937D7D096F}" type="presParOf" srcId="{8B3AF54E-CD14-5D48-B032-4572D4978CAF}" destId="{C31A9378-DA26-434B-A131-64ECFD87EC90}" srcOrd="1" destOrd="0" presId="urn:microsoft.com/office/officeart/2005/8/layout/hierarchy1"/>
    <dgm:cxn modelId="{81B52939-E785-D34A-9693-32087E63321D}" type="presParOf" srcId="{9C4D8A72-AC14-0547-997F-4D52C728AA33}" destId="{F9E66499-C6D4-004D-9765-CC55FA8D3C3F}" srcOrd="2" destOrd="0" presId="urn:microsoft.com/office/officeart/2005/8/layout/hierarchy1"/>
    <dgm:cxn modelId="{245E812C-28FB-D24C-A2F7-8CF1BC3FC072}" type="presParOf" srcId="{F9E66499-C6D4-004D-9765-CC55FA8D3C3F}" destId="{4F3B39D3-4125-5042-B818-4BBF1A446995}" srcOrd="0" destOrd="0" presId="urn:microsoft.com/office/officeart/2005/8/layout/hierarchy1"/>
    <dgm:cxn modelId="{3355AA1D-77A1-8945-9C47-D0B24806A437}" type="presParOf" srcId="{4F3B39D3-4125-5042-B818-4BBF1A446995}" destId="{73AD9138-4A79-C549-994F-75A361E9F062}" srcOrd="0" destOrd="0" presId="urn:microsoft.com/office/officeart/2005/8/layout/hierarchy1"/>
    <dgm:cxn modelId="{7D32762D-0EA2-5445-A267-04B3ED9D6FB0}" type="presParOf" srcId="{4F3B39D3-4125-5042-B818-4BBF1A446995}" destId="{5723239F-7EBF-8540-8B7E-20D33E9C7E03}" srcOrd="1" destOrd="0" presId="urn:microsoft.com/office/officeart/2005/8/layout/hierarchy1"/>
    <dgm:cxn modelId="{2FE04E64-301E-DE40-97DC-62FC9A3B5DBA}" type="presParOf" srcId="{F9E66499-C6D4-004D-9765-CC55FA8D3C3F}" destId="{C598B31E-09E3-C141-A75A-E652469F3A62}" srcOrd="1" destOrd="0" presId="urn:microsoft.com/office/officeart/2005/8/layout/hierarchy1"/>
    <dgm:cxn modelId="{A4B36FF5-A66E-E743-B709-E2CC419E8568}" type="presParOf" srcId="{9C4D8A72-AC14-0547-997F-4D52C728AA33}" destId="{1B9F21AA-7CAD-AC45-9DC9-4090F7BA70E5}" srcOrd="3" destOrd="0" presId="urn:microsoft.com/office/officeart/2005/8/layout/hierarchy1"/>
    <dgm:cxn modelId="{CAF60D22-26B0-004E-8F21-C207A72A37B5}" type="presParOf" srcId="{1B9F21AA-7CAD-AC45-9DC9-4090F7BA70E5}" destId="{FAF0DB2A-8949-0746-9E8E-7C9FF4B98468}" srcOrd="0" destOrd="0" presId="urn:microsoft.com/office/officeart/2005/8/layout/hierarchy1"/>
    <dgm:cxn modelId="{A6D78A48-FBE3-8B4B-8693-5973868939F2}" type="presParOf" srcId="{FAF0DB2A-8949-0746-9E8E-7C9FF4B98468}" destId="{70C9CEA6-94B6-4D41-9EA9-98850020434D}" srcOrd="0" destOrd="0" presId="urn:microsoft.com/office/officeart/2005/8/layout/hierarchy1"/>
    <dgm:cxn modelId="{955951D4-91ED-484E-B725-B3BC3BE40257}" type="presParOf" srcId="{FAF0DB2A-8949-0746-9E8E-7C9FF4B98468}" destId="{FDA391EB-ED94-4746-8FC5-559DFF385332}" srcOrd="1" destOrd="0" presId="urn:microsoft.com/office/officeart/2005/8/layout/hierarchy1"/>
    <dgm:cxn modelId="{8542149E-5CF5-8543-A0CE-9F1FC1EC8C98}" type="presParOf" srcId="{1B9F21AA-7CAD-AC45-9DC9-4090F7BA70E5}" destId="{510545BC-452B-5A40-B3E4-15AB89756EC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6752EFB-372C-4BA7-BB83-98DA3A6DBEB7}" type="doc">
      <dgm:prSet loTypeId="urn:microsoft.com/office/officeart/2018/2/layout/IconVerticalSolidList" loCatId="icon" qsTypeId="urn:microsoft.com/office/officeart/2005/8/quickstyle/simple4" qsCatId="simple" csTypeId="urn:microsoft.com/office/officeart/2005/8/colors/accent5_2" csCatId="accent5" phldr="1"/>
      <dgm:spPr/>
      <dgm:t>
        <a:bodyPr/>
        <a:lstStyle/>
        <a:p>
          <a:endParaRPr lang="en-US"/>
        </a:p>
      </dgm:t>
    </dgm:pt>
    <dgm:pt modelId="{D52D6325-F167-47B5-98EB-940BFE7DE54D}">
      <dgm:prSet/>
      <dgm:spPr/>
      <dgm:t>
        <a:bodyPr/>
        <a:lstStyle/>
        <a:p>
          <a:pPr>
            <a:lnSpc>
              <a:spcPct val="100000"/>
            </a:lnSpc>
          </a:pPr>
          <a:r>
            <a:rPr lang="en-US" dirty="0"/>
            <a:t>Technology agnostic</a:t>
          </a:r>
          <a:endParaRPr lang="en-US" i="1" dirty="0"/>
        </a:p>
      </dgm:t>
    </dgm:pt>
    <dgm:pt modelId="{18AFE9BC-600A-4C19-9455-E699C0AC423F}" type="parTrans" cxnId="{19D7AC76-33B8-4FFE-BA82-44B0722E6FBB}">
      <dgm:prSet/>
      <dgm:spPr/>
      <dgm:t>
        <a:bodyPr/>
        <a:lstStyle/>
        <a:p>
          <a:endParaRPr lang="en-US"/>
        </a:p>
      </dgm:t>
    </dgm:pt>
    <dgm:pt modelId="{5B88076F-B906-44EF-BE0A-A19880ADBC3F}" type="sibTrans" cxnId="{19D7AC76-33B8-4FFE-BA82-44B0722E6FBB}">
      <dgm:prSet/>
      <dgm:spPr/>
      <dgm:t>
        <a:bodyPr/>
        <a:lstStyle/>
        <a:p>
          <a:endParaRPr lang="en-US"/>
        </a:p>
      </dgm:t>
    </dgm:pt>
    <dgm:pt modelId="{0F5E92E1-9F56-4F13-9203-8C9637CDF2C3}">
      <dgm:prSet/>
      <dgm:spPr/>
      <dgm:t>
        <a:bodyPr/>
        <a:lstStyle/>
        <a:p>
          <a:pPr>
            <a:lnSpc>
              <a:spcPct val="100000"/>
            </a:lnSpc>
          </a:pPr>
          <a:r>
            <a:rPr lang="en-US" dirty="0"/>
            <a:t>Autonomous</a:t>
          </a:r>
          <a:endParaRPr lang="en-US" i="1" dirty="0"/>
        </a:p>
      </dgm:t>
    </dgm:pt>
    <dgm:pt modelId="{9B501BA8-7979-4819-9920-D025E49FEE3D}" type="sibTrans" cxnId="{9387E84F-2384-430D-908C-5DE2F449FD90}">
      <dgm:prSet/>
      <dgm:spPr/>
      <dgm:t>
        <a:bodyPr/>
        <a:lstStyle/>
        <a:p>
          <a:endParaRPr lang="en-US"/>
        </a:p>
      </dgm:t>
    </dgm:pt>
    <dgm:pt modelId="{CE67EB3B-455C-4E7C-8717-8DEFB2C70452}" type="parTrans" cxnId="{9387E84F-2384-430D-908C-5DE2F449FD90}">
      <dgm:prSet/>
      <dgm:spPr/>
      <dgm:t>
        <a:bodyPr/>
        <a:lstStyle/>
        <a:p>
          <a:endParaRPr lang="en-US"/>
        </a:p>
      </dgm:t>
    </dgm:pt>
    <dgm:pt modelId="{ECCF169A-75A9-CE48-8CFF-3C6179457A00}">
      <dgm:prSet/>
      <dgm:spPr/>
      <dgm:t>
        <a:bodyPr/>
        <a:lstStyle/>
        <a:p>
          <a:pPr>
            <a:lnSpc>
              <a:spcPct val="100000"/>
            </a:lnSpc>
          </a:pPr>
          <a:r>
            <a:rPr lang="en-GB" dirty="0"/>
            <a:t>Independent deployable</a:t>
          </a:r>
        </a:p>
      </dgm:t>
    </dgm:pt>
    <dgm:pt modelId="{B93BEE8D-3E7F-E445-B5A5-889B175F6BDB}" type="parTrans" cxnId="{D55881EB-3A20-1143-9E34-6C333CFF1797}">
      <dgm:prSet/>
      <dgm:spPr/>
      <dgm:t>
        <a:bodyPr/>
        <a:lstStyle/>
        <a:p>
          <a:endParaRPr lang="en-GB"/>
        </a:p>
      </dgm:t>
    </dgm:pt>
    <dgm:pt modelId="{264041BE-EEF3-DF41-A210-7F9AF552EABB}" type="sibTrans" cxnId="{D55881EB-3A20-1143-9E34-6C333CFF1797}">
      <dgm:prSet/>
      <dgm:spPr/>
      <dgm:t>
        <a:bodyPr/>
        <a:lstStyle/>
        <a:p>
          <a:endParaRPr lang="en-GB"/>
        </a:p>
      </dgm:t>
    </dgm:pt>
    <dgm:pt modelId="{8287DA25-6B17-4846-AB4D-56A020113103}">
      <dgm:prSet/>
      <dgm:spPr/>
      <dgm:t>
        <a:bodyPr/>
        <a:lstStyle/>
        <a:p>
          <a:pPr>
            <a:lnSpc>
              <a:spcPct val="100000"/>
            </a:lnSpc>
          </a:pPr>
          <a:r>
            <a:rPr lang="en-US" dirty="0"/>
            <a:t>Resilience</a:t>
          </a:r>
          <a:endParaRPr lang="en-GB" dirty="0"/>
        </a:p>
      </dgm:t>
    </dgm:pt>
    <dgm:pt modelId="{8506AFD7-C050-CE47-8FC0-410BED3CEC5C}" type="parTrans" cxnId="{D63BE35E-3EF4-3344-B1E5-71D7FA26C093}">
      <dgm:prSet/>
      <dgm:spPr/>
      <dgm:t>
        <a:bodyPr/>
        <a:lstStyle/>
        <a:p>
          <a:endParaRPr lang="en-GB"/>
        </a:p>
      </dgm:t>
    </dgm:pt>
    <dgm:pt modelId="{7ECECB23-EE1B-9E47-AA47-58D193760229}" type="sibTrans" cxnId="{D63BE35E-3EF4-3344-B1E5-71D7FA26C093}">
      <dgm:prSet/>
      <dgm:spPr/>
      <dgm:t>
        <a:bodyPr/>
        <a:lstStyle/>
        <a:p>
          <a:endParaRPr lang="en-GB"/>
        </a:p>
      </dgm:t>
    </dgm:pt>
    <dgm:pt modelId="{D33F5A22-4FFA-EF4C-95FC-C1547C88CB7C}">
      <dgm:prSet/>
      <dgm:spPr/>
      <dgm:t>
        <a:bodyPr/>
        <a:lstStyle/>
        <a:p>
          <a:pPr>
            <a:lnSpc>
              <a:spcPct val="100000"/>
            </a:lnSpc>
          </a:pPr>
          <a:r>
            <a:rPr lang="en-US" dirty="0"/>
            <a:t>Small and easy to maintain</a:t>
          </a:r>
        </a:p>
      </dgm:t>
    </dgm:pt>
    <dgm:pt modelId="{F9171B89-69B4-E343-A052-A617EB8F5429}" type="parTrans" cxnId="{6584C935-B0C1-9D49-A40F-C660CBD77131}">
      <dgm:prSet/>
      <dgm:spPr/>
      <dgm:t>
        <a:bodyPr/>
        <a:lstStyle/>
        <a:p>
          <a:endParaRPr lang="en-GB"/>
        </a:p>
      </dgm:t>
    </dgm:pt>
    <dgm:pt modelId="{836E8FF1-D3A3-D347-89B4-2FC7ACFCD40E}" type="sibTrans" cxnId="{6584C935-B0C1-9D49-A40F-C660CBD77131}">
      <dgm:prSet/>
      <dgm:spPr/>
      <dgm:t>
        <a:bodyPr/>
        <a:lstStyle/>
        <a:p>
          <a:endParaRPr lang="en-GB"/>
        </a:p>
      </dgm:t>
    </dgm:pt>
    <dgm:pt modelId="{D1E45300-3232-456A-8821-D61DEEBCD26F}" type="pres">
      <dgm:prSet presAssocID="{16752EFB-372C-4BA7-BB83-98DA3A6DBEB7}" presName="root" presStyleCnt="0">
        <dgm:presLayoutVars>
          <dgm:dir/>
          <dgm:resizeHandles val="exact"/>
        </dgm:presLayoutVars>
      </dgm:prSet>
      <dgm:spPr/>
    </dgm:pt>
    <dgm:pt modelId="{FF8AEEDC-C1A3-4EE7-911A-45C08A103FD2}" type="pres">
      <dgm:prSet presAssocID="{0F5E92E1-9F56-4F13-9203-8C9637CDF2C3}" presName="compNode" presStyleCnt="0"/>
      <dgm:spPr/>
    </dgm:pt>
    <dgm:pt modelId="{FCFFD0EF-1144-4795-A9DA-E2BBE4665E52}" type="pres">
      <dgm:prSet presAssocID="{0F5E92E1-9F56-4F13-9203-8C9637CDF2C3}" presName="bgRect" presStyleLbl="bgShp" presStyleIdx="0" presStyleCnt="5" custLinFactNeighborY="-469"/>
      <dgm:spPr/>
    </dgm:pt>
    <dgm:pt modelId="{9DBBE1B9-C7F4-46F5-A841-F8FB54E2B14A}" type="pres">
      <dgm:prSet presAssocID="{0F5E92E1-9F56-4F13-9203-8C9637CDF2C3}"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DB1172BC-A51E-4A15-83D7-167854CE86F8}" type="pres">
      <dgm:prSet presAssocID="{0F5E92E1-9F56-4F13-9203-8C9637CDF2C3}" presName="spaceRect" presStyleCnt="0"/>
      <dgm:spPr/>
    </dgm:pt>
    <dgm:pt modelId="{E5B40BEC-CBC3-42F6-990F-12F4602F0527}" type="pres">
      <dgm:prSet presAssocID="{0F5E92E1-9F56-4F13-9203-8C9637CDF2C3}" presName="parTx" presStyleLbl="revTx" presStyleIdx="0" presStyleCnt="5">
        <dgm:presLayoutVars>
          <dgm:chMax val="0"/>
          <dgm:chPref val="0"/>
        </dgm:presLayoutVars>
      </dgm:prSet>
      <dgm:spPr/>
    </dgm:pt>
    <dgm:pt modelId="{0FC50F8A-1277-4933-8681-5F780487AA07}" type="pres">
      <dgm:prSet presAssocID="{9B501BA8-7979-4819-9920-D025E49FEE3D}" presName="sibTrans" presStyleCnt="0"/>
      <dgm:spPr/>
    </dgm:pt>
    <dgm:pt modelId="{CAA725B4-3F99-44C2-B18F-56E555805CF2}" type="pres">
      <dgm:prSet presAssocID="{D52D6325-F167-47B5-98EB-940BFE7DE54D}" presName="compNode" presStyleCnt="0"/>
      <dgm:spPr/>
    </dgm:pt>
    <dgm:pt modelId="{41D9164E-F63B-4A0F-A767-613DDB91293C}" type="pres">
      <dgm:prSet presAssocID="{D52D6325-F167-47B5-98EB-940BFE7DE54D}" presName="bgRect" presStyleLbl="bgShp" presStyleIdx="1" presStyleCnt="5"/>
      <dgm:spPr/>
    </dgm:pt>
    <dgm:pt modelId="{95BEDDFE-EFB1-493D-8879-97EEA9854D0D}" type="pres">
      <dgm:prSet presAssocID="{D52D6325-F167-47B5-98EB-940BFE7DE54D}"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lug outline"/>
        </a:ext>
      </dgm:extLst>
    </dgm:pt>
    <dgm:pt modelId="{B5668941-88A2-4DC9-BF18-531D56503E39}" type="pres">
      <dgm:prSet presAssocID="{D52D6325-F167-47B5-98EB-940BFE7DE54D}" presName="spaceRect" presStyleCnt="0"/>
      <dgm:spPr/>
    </dgm:pt>
    <dgm:pt modelId="{E237E9F3-2D50-4DB5-82D5-F3EEB0A8DF37}" type="pres">
      <dgm:prSet presAssocID="{D52D6325-F167-47B5-98EB-940BFE7DE54D}" presName="parTx" presStyleLbl="revTx" presStyleIdx="1" presStyleCnt="5">
        <dgm:presLayoutVars>
          <dgm:chMax val="0"/>
          <dgm:chPref val="0"/>
        </dgm:presLayoutVars>
      </dgm:prSet>
      <dgm:spPr/>
    </dgm:pt>
    <dgm:pt modelId="{2F307006-F3A2-C54F-92C1-510739831D57}" type="pres">
      <dgm:prSet presAssocID="{5B88076F-B906-44EF-BE0A-A19880ADBC3F}" presName="sibTrans" presStyleCnt="0"/>
      <dgm:spPr/>
    </dgm:pt>
    <dgm:pt modelId="{7EB0A5B5-37AE-A344-8083-5B94453B19F4}" type="pres">
      <dgm:prSet presAssocID="{ECCF169A-75A9-CE48-8CFF-3C6179457A00}" presName="compNode" presStyleCnt="0"/>
      <dgm:spPr/>
    </dgm:pt>
    <dgm:pt modelId="{CA680746-87DA-B841-AC63-2AD04225544C}" type="pres">
      <dgm:prSet presAssocID="{ECCF169A-75A9-CE48-8CFF-3C6179457A00}" presName="bgRect" presStyleLbl="bgShp" presStyleIdx="2" presStyleCnt="5"/>
      <dgm:spPr/>
    </dgm:pt>
    <dgm:pt modelId="{B6915495-15BF-ED4F-B22C-68AE5D46F06B}" type="pres">
      <dgm:prSet presAssocID="{ECCF169A-75A9-CE48-8CFF-3C6179457A00}"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cket outline"/>
        </a:ext>
      </dgm:extLst>
    </dgm:pt>
    <dgm:pt modelId="{023CE407-CBDE-1D47-A761-9CE153873DEC}" type="pres">
      <dgm:prSet presAssocID="{ECCF169A-75A9-CE48-8CFF-3C6179457A00}" presName="spaceRect" presStyleCnt="0"/>
      <dgm:spPr/>
    </dgm:pt>
    <dgm:pt modelId="{A875C42E-A1A1-5946-90BF-15D2434F06C4}" type="pres">
      <dgm:prSet presAssocID="{ECCF169A-75A9-CE48-8CFF-3C6179457A00}" presName="parTx" presStyleLbl="revTx" presStyleIdx="2" presStyleCnt="5">
        <dgm:presLayoutVars>
          <dgm:chMax val="0"/>
          <dgm:chPref val="0"/>
        </dgm:presLayoutVars>
      </dgm:prSet>
      <dgm:spPr/>
    </dgm:pt>
    <dgm:pt modelId="{32C6C192-1B35-5747-BA02-D25EAD4180DB}" type="pres">
      <dgm:prSet presAssocID="{264041BE-EEF3-DF41-A210-7F9AF552EABB}" presName="sibTrans" presStyleCnt="0"/>
      <dgm:spPr/>
    </dgm:pt>
    <dgm:pt modelId="{424D5355-58F7-7548-9E01-D7076318B645}" type="pres">
      <dgm:prSet presAssocID="{D33F5A22-4FFA-EF4C-95FC-C1547C88CB7C}" presName="compNode" presStyleCnt="0"/>
      <dgm:spPr/>
    </dgm:pt>
    <dgm:pt modelId="{10B45D57-A154-4B48-A9A9-F87D50CC3925}" type="pres">
      <dgm:prSet presAssocID="{D33F5A22-4FFA-EF4C-95FC-C1547C88CB7C}" presName="bgRect" presStyleLbl="bgShp" presStyleIdx="3" presStyleCnt="5"/>
      <dgm:spPr/>
    </dgm:pt>
    <dgm:pt modelId="{DFDA1413-CCD4-2642-A5BF-CD932ECD8988}" type="pres">
      <dgm:prSet presAssocID="{D33F5A22-4FFA-EF4C-95FC-C1547C88CB7C}"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Garden Tools outline"/>
        </a:ext>
      </dgm:extLst>
    </dgm:pt>
    <dgm:pt modelId="{17ED47E1-3E2E-6247-8E41-E87541EB4EA4}" type="pres">
      <dgm:prSet presAssocID="{D33F5A22-4FFA-EF4C-95FC-C1547C88CB7C}" presName="spaceRect" presStyleCnt="0"/>
      <dgm:spPr/>
    </dgm:pt>
    <dgm:pt modelId="{DE003835-F389-5C42-97BB-E5315D1601C7}" type="pres">
      <dgm:prSet presAssocID="{D33F5A22-4FFA-EF4C-95FC-C1547C88CB7C}" presName="parTx" presStyleLbl="revTx" presStyleIdx="3" presStyleCnt="5">
        <dgm:presLayoutVars>
          <dgm:chMax val="0"/>
          <dgm:chPref val="0"/>
        </dgm:presLayoutVars>
      </dgm:prSet>
      <dgm:spPr/>
    </dgm:pt>
    <dgm:pt modelId="{0B232181-23F6-EF49-A4B2-CF90A7B00BFC}" type="pres">
      <dgm:prSet presAssocID="{836E8FF1-D3A3-D347-89B4-2FC7ACFCD40E}" presName="sibTrans" presStyleCnt="0"/>
      <dgm:spPr/>
    </dgm:pt>
    <dgm:pt modelId="{5743F999-CE8E-FC45-8111-6ECB2D019263}" type="pres">
      <dgm:prSet presAssocID="{8287DA25-6B17-4846-AB4D-56A020113103}" presName="compNode" presStyleCnt="0"/>
      <dgm:spPr/>
    </dgm:pt>
    <dgm:pt modelId="{DBBF6DC2-CC34-AB4D-A698-EF3CBDD2E6CF}" type="pres">
      <dgm:prSet presAssocID="{8287DA25-6B17-4846-AB4D-56A020113103}" presName="bgRect" presStyleLbl="bgShp" presStyleIdx="4" presStyleCnt="5"/>
      <dgm:spPr/>
    </dgm:pt>
    <dgm:pt modelId="{A8017651-406C-024F-90ED-1C193734E0E5}" type="pres">
      <dgm:prSet presAssocID="{8287DA25-6B17-4846-AB4D-56A02011310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Full Brick Wall outline"/>
        </a:ext>
      </dgm:extLst>
    </dgm:pt>
    <dgm:pt modelId="{9744C94F-9345-584E-9E75-CF053159A060}" type="pres">
      <dgm:prSet presAssocID="{8287DA25-6B17-4846-AB4D-56A020113103}" presName="spaceRect" presStyleCnt="0"/>
      <dgm:spPr/>
    </dgm:pt>
    <dgm:pt modelId="{1326A493-BEC9-7541-B14E-10261BAFC803}" type="pres">
      <dgm:prSet presAssocID="{8287DA25-6B17-4846-AB4D-56A020113103}" presName="parTx" presStyleLbl="revTx" presStyleIdx="4" presStyleCnt="5">
        <dgm:presLayoutVars>
          <dgm:chMax val="0"/>
          <dgm:chPref val="0"/>
        </dgm:presLayoutVars>
      </dgm:prSet>
      <dgm:spPr/>
    </dgm:pt>
  </dgm:ptLst>
  <dgm:cxnLst>
    <dgm:cxn modelId="{D961AB28-94EC-4300-9152-42C7572216E7}" type="presOf" srcId="{16752EFB-372C-4BA7-BB83-98DA3A6DBEB7}" destId="{D1E45300-3232-456A-8821-D61DEEBCD26F}" srcOrd="0" destOrd="0" presId="urn:microsoft.com/office/officeart/2018/2/layout/IconVerticalSolidList"/>
    <dgm:cxn modelId="{6584C935-B0C1-9D49-A40F-C660CBD77131}" srcId="{16752EFB-372C-4BA7-BB83-98DA3A6DBEB7}" destId="{D33F5A22-4FFA-EF4C-95FC-C1547C88CB7C}" srcOrd="3" destOrd="0" parTransId="{F9171B89-69B4-E343-A052-A617EB8F5429}" sibTransId="{836E8FF1-D3A3-D347-89B4-2FC7ACFCD40E}"/>
    <dgm:cxn modelId="{9387E84F-2384-430D-908C-5DE2F449FD90}" srcId="{16752EFB-372C-4BA7-BB83-98DA3A6DBEB7}" destId="{0F5E92E1-9F56-4F13-9203-8C9637CDF2C3}" srcOrd="0" destOrd="0" parTransId="{CE67EB3B-455C-4E7C-8717-8DEFB2C70452}" sibTransId="{9B501BA8-7979-4819-9920-D025E49FEE3D}"/>
    <dgm:cxn modelId="{2B7DF750-2722-C04F-B41C-D3B740F3EB8A}" type="presOf" srcId="{D52D6325-F167-47B5-98EB-940BFE7DE54D}" destId="{E237E9F3-2D50-4DB5-82D5-F3EEB0A8DF37}" srcOrd="0" destOrd="0" presId="urn:microsoft.com/office/officeart/2018/2/layout/IconVerticalSolidList"/>
    <dgm:cxn modelId="{D63BE35E-3EF4-3344-B1E5-71D7FA26C093}" srcId="{16752EFB-372C-4BA7-BB83-98DA3A6DBEB7}" destId="{8287DA25-6B17-4846-AB4D-56A020113103}" srcOrd="4" destOrd="0" parTransId="{8506AFD7-C050-CE47-8FC0-410BED3CEC5C}" sibTransId="{7ECECB23-EE1B-9E47-AA47-58D193760229}"/>
    <dgm:cxn modelId="{8E88AC67-00E2-E04C-AE98-BD1BB6EECBF6}" type="presOf" srcId="{8287DA25-6B17-4846-AB4D-56A020113103}" destId="{1326A493-BEC9-7541-B14E-10261BAFC803}" srcOrd="0" destOrd="0" presId="urn:microsoft.com/office/officeart/2018/2/layout/IconVerticalSolidList"/>
    <dgm:cxn modelId="{3B79586D-292F-DB49-B350-B86C444A33EF}" type="presOf" srcId="{0F5E92E1-9F56-4F13-9203-8C9637CDF2C3}" destId="{E5B40BEC-CBC3-42F6-990F-12F4602F0527}" srcOrd="0" destOrd="0" presId="urn:microsoft.com/office/officeart/2018/2/layout/IconVerticalSolidList"/>
    <dgm:cxn modelId="{19D7AC76-33B8-4FFE-BA82-44B0722E6FBB}" srcId="{16752EFB-372C-4BA7-BB83-98DA3A6DBEB7}" destId="{D52D6325-F167-47B5-98EB-940BFE7DE54D}" srcOrd="1" destOrd="0" parTransId="{18AFE9BC-600A-4C19-9455-E699C0AC423F}" sibTransId="{5B88076F-B906-44EF-BE0A-A19880ADBC3F}"/>
    <dgm:cxn modelId="{A1FFD2CE-AAAB-8746-8A88-39113B428A15}" type="presOf" srcId="{ECCF169A-75A9-CE48-8CFF-3C6179457A00}" destId="{A875C42E-A1A1-5946-90BF-15D2434F06C4}" srcOrd="0" destOrd="0" presId="urn:microsoft.com/office/officeart/2018/2/layout/IconVerticalSolidList"/>
    <dgm:cxn modelId="{E098B2E7-4031-C746-82CB-9DFDE3E899A6}" type="presOf" srcId="{D33F5A22-4FFA-EF4C-95FC-C1547C88CB7C}" destId="{DE003835-F389-5C42-97BB-E5315D1601C7}" srcOrd="0" destOrd="0" presId="urn:microsoft.com/office/officeart/2018/2/layout/IconVerticalSolidList"/>
    <dgm:cxn modelId="{D55881EB-3A20-1143-9E34-6C333CFF1797}" srcId="{16752EFB-372C-4BA7-BB83-98DA3A6DBEB7}" destId="{ECCF169A-75A9-CE48-8CFF-3C6179457A00}" srcOrd="2" destOrd="0" parTransId="{B93BEE8D-3E7F-E445-B5A5-889B175F6BDB}" sibTransId="{264041BE-EEF3-DF41-A210-7F9AF552EABB}"/>
    <dgm:cxn modelId="{557B32B7-585D-E64F-88C5-1D61E79E8A21}" type="presParOf" srcId="{D1E45300-3232-456A-8821-D61DEEBCD26F}" destId="{FF8AEEDC-C1A3-4EE7-911A-45C08A103FD2}" srcOrd="0" destOrd="0" presId="urn:microsoft.com/office/officeart/2018/2/layout/IconVerticalSolidList"/>
    <dgm:cxn modelId="{F327CABE-DEC8-3544-9B88-FB0D72948D45}" type="presParOf" srcId="{FF8AEEDC-C1A3-4EE7-911A-45C08A103FD2}" destId="{FCFFD0EF-1144-4795-A9DA-E2BBE4665E52}" srcOrd="0" destOrd="0" presId="urn:microsoft.com/office/officeart/2018/2/layout/IconVerticalSolidList"/>
    <dgm:cxn modelId="{89B7981E-A62F-9C4D-9F47-E356802EE378}" type="presParOf" srcId="{FF8AEEDC-C1A3-4EE7-911A-45C08A103FD2}" destId="{9DBBE1B9-C7F4-46F5-A841-F8FB54E2B14A}" srcOrd="1" destOrd="0" presId="urn:microsoft.com/office/officeart/2018/2/layout/IconVerticalSolidList"/>
    <dgm:cxn modelId="{5E9F80E0-FEF1-4E4C-BE1B-4D2AF7A2978F}" type="presParOf" srcId="{FF8AEEDC-C1A3-4EE7-911A-45C08A103FD2}" destId="{DB1172BC-A51E-4A15-83D7-167854CE86F8}" srcOrd="2" destOrd="0" presId="urn:microsoft.com/office/officeart/2018/2/layout/IconVerticalSolidList"/>
    <dgm:cxn modelId="{F3EA24A5-2AA3-7F4A-A334-E65AA657A2B2}" type="presParOf" srcId="{FF8AEEDC-C1A3-4EE7-911A-45C08A103FD2}" destId="{E5B40BEC-CBC3-42F6-990F-12F4602F0527}" srcOrd="3" destOrd="0" presId="urn:microsoft.com/office/officeart/2018/2/layout/IconVerticalSolidList"/>
    <dgm:cxn modelId="{DD5D7E73-86D0-7A43-8F38-D77DC4D2A689}" type="presParOf" srcId="{D1E45300-3232-456A-8821-D61DEEBCD26F}" destId="{0FC50F8A-1277-4933-8681-5F780487AA07}" srcOrd="1" destOrd="0" presId="urn:microsoft.com/office/officeart/2018/2/layout/IconVerticalSolidList"/>
    <dgm:cxn modelId="{BB14BE06-F3EB-3846-92FB-32399AC4656E}" type="presParOf" srcId="{D1E45300-3232-456A-8821-D61DEEBCD26F}" destId="{CAA725B4-3F99-44C2-B18F-56E555805CF2}" srcOrd="2" destOrd="0" presId="urn:microsoft.com/office/officeart/2018/2/layout/IconVerticalSolidList"/>
    <dgm:cxn modelId="{17D4CDA7-ABDA-484A-9FF4-7A8D8209706B}" type="presParOf" srcId="{CAA725B4-3F99-44C2-B18F-56E555805CF2}" destId="{41D9164E-F63B-4A0F-A767-613DDB91293C}" srcOrd="0" destOrd="0" presId="urn:microsoft.com/office/officeart/2018/2/layout/IconVerticalSolidList"/>
    <dgm:cxn modelId="{35869278-F417-C043-B281-0D8FB9E2532B}" type="presParOf" srcId="{CAA725B4-3F99-44C2-B18F-56E555805CF2}" destId="{95BEDDFE-EFB1-493D-8879-97EEA9854D0D}" srcOrd="1" destOrd="0" presId="urn:microsoft.com/office/officeart/2018/2/layout/IconVerticalSolidList"/>
    <dgm:cxn modelId="{5F7344AD-A223-C443-A80F-8F4F87C2553B}" type="presParOf" srcId="{CAA725B4-3F99-44C2-B18F-56E555805CF2}" destId="{B5668941-88A2-4DC9-BF18-531D56503E39}" srcOrd="2" destOrd="0" presId="urn:microsoft.com/office/officeart/2018/2/layout/IconVerticalSolidList"/>
    <dgm:cxn modelId="{D6BB6897-9713-FF4E-89DC-368A152D6E3A}" type="presParOf" srcId="{CAA725B4-3F99-44C2-B18F-56E555805CF2}" destId="{E237E9F3-2D50-4DB5-82D5-F3EEB0A8DF37}" srcOrd="3" destOrd="0" presId="urn:microsoft.com/office/officeart/2018/2/layout/IconVerticalSolidList"/>
    <dgm:cxn modelId="{03219B32-B8B9-1241-88FD-E4A8C8C5CB12}" type="presParOf" srcId="{D1E45300-3232-456A-8821-D61DEEBCD26F}" destId="{2F307006-F3A2-C54F-92C1-510739831D57}" srcOrd="3" destOrd="0" presId="urn:microsoft.com/office/officeart/2018/2/layout/IconVerticalSolidList"/>
    <dgm:cxn modelId="{A160DC8C-9F19-364E-A2E5-9FCDD9138BDA}" type="presParOf" srcId="{D1E45300-3232-456A-8821-D61DEEBCD26F}" destId="{7EB0A5B5-37AE-A344-8083-5B94453B19F4}" srcOrd="4" destOrd="0" presId="urn:microsoft.com/office/officeart/2018/2/layout/IconVerticalSolidList"/>
    <dgm:cxn modelId="{8E6B7F34-2FB4-FF40-AB8D-2858640D62F0}" type="presParOf" srcId="{7EB0A5B5-37AE-A344-8083-5B94453B19F4}" destId="{CA680746-87DA-B841-AC63-2AD04225544C}" srcOrd="0" destOrd="0" presId="urn:microsoft.com/office/officeart/2018/2/layout/IconVerticalSolidList"/>
    <dgm:cxn modelId="{E2A06E20-B14C-4341-9CB1-15E0069BBD14}" type="presParOf" srcId="{7EB0A5B5-37AE-A344-8083-5B94453B19F4}" destId="{B6915495-15BF-ED4F-B22C-68AE5D46F06B}" srcOrd="1" destOrd="0" presId="urn:microsoft.com/office/officeart/2018/2/layout/IconVerticalSolidList"/>
    <dgm:cxn modelId="{7D73B2CD-6486-8D45-9B68-54A763FBA33A}" type="presParOf" srcId="{7EB0A5B5-37AE-A344-8083-5B94453B19F4}" destId="{023CE407-CBDE-1D47-A761-9CE153873DEC}" srcOrd="2" destOrd="0" presId="urn:microsoft.com/office/officeart/2018/2/layout/IconVerticalSolidList"/>
    <dgm:cxn modelId="{10F3DCE4-7D8B-C44C-817F-1DAD0000DC03}" type="presParOf" srcId="{7EB0A5B5-37AE-A344-8083-5B94453B19F4}" destId="{A875C42E-A1A1-5946-90BF-15D2434F06C4}" srcOrd="3" destOrd="0" presId="urn:microsoft.com/office/officeart/2018/2/layout/IconVerticalSolidList"/>
    <dgm:cxn modelId="{2229C6A4-075C-B847-A3E2-3D31E476AE6B}" type="presParOf" srcId="{D1E45300-3232-456A-8821-D61DEEBCD26F}" destId="{32C6C192-1B35-5747-BA02-D25EAD4180DB}" srcOrd="5" destOrd="0" presId="urn:microsoft.com/office/officeart/2018/2/layout/IconVerticalSolidList"/>
    <dgm:cxn modelId="{4317960C-3A8E-B046-8612-8641BC178DEC}" type="presParOf" srcId="{D1E45300-3232-456A-8821-D61DEEBCD26F}" destId="{424D5355-58F7-7548-9E01-D7076318B645}" srcOrd="6" destOrd="0" presId="urn:microsoft.com/office/officeart/2018/2/layout/IconVerticalSolidList"/>
    <dgm:cxn modelId="{B418B0FF-70AF-B240-94CE-82513ACCB413}" type="presParOf" srcId="{424D5355-58F7-7548-9E01-D7076318B645}" destId="{10B45D57-A154-4B48-A9A9-F87D50CC3925}" srcOrd="0" destOrd="0" presId="urn:microsoft.com/office/officeart/2018/2/layout/IconVerticalSolidList"/>
    <dgm:cxn modelId="{507F692C-B83D-7747-8EBA-8F045F717C10}" type="presParOf" srcId="{424D5355-58F7-7548-9E01-D7076318B645}" destId="{DFDA1413-CCD4-2642-A5BF-CD932ECD8988}" srcOrd="1" destOrd="0" presId="urn:microsoft.com/office/officeart/2018/2/layout/IconVerticalSolidList"/>
    <dgm:cxn modelId="{29C754BB-3F15-E840-8267-68B1D8C7DB32}" type="presParOf" srcId="{424D5355-58F7-7548-9E01-D7076318B645}" destId="{17ED47E1-3E2E-6247-8E41-E87541EB4EA4}" srcOrd="2" destOrd="0" presId="urn:microsoft.com/office/officeart/2018/2/layout/IconVerticalSolidList"/>
    <dgm:cxn modelId="{5FEA2725-23A9-BF4B-9113-D46DBE09EE74}" type="presParOf" srcId="{424D5355-58F7-7548-9E01-D7076318B645}" destId="{DE003835-F389-5C42-97BB-E5315D1601C7}" srcOrd="3" destOrd="0" presId="urn:microsoft.com/office/officeart/2018/2/layout/IconVerticalSolidList"/>
    <dgm:cxn modelId="{5F6D2F8F-296E-D846-B017-FB2120082259}" type="presParOf" srcId="{D1E45300-3232-456A-8821-D61DEEBCD26F}" destId="{0B232181-23F6-EF49-A4B2-CF90A7B00BFC}" srcOrd="7" destOrd="0" presId="urn:microsoft.com/office/officeart/2018/2/layout/IconVerticalSolidList"/>
    <dgm:cxn modelId="{023901CA-6683-AE43-B2E6-F5A7DF62E482}" type="presParOf" srcId="{D1E45300-3232-456A-8821-D61DEEBCD26F}" destId="{5743F999-CE8E-FC45-8111-6ECB2D019263}" srcOrd="8" destOrd="0" presId="urn:microsoft.com/office/officeart/2018/2/layout/IconVerticalSolidList"/>
    <dgm:cxn modelId="{3617189A-8CCC-9347-A456-EF7937AB3E27}" type="presParOf" srcId="{5743F999-CE8E-FC45-8111-6ECB2D019263}" destId="{DBBF6DC2-CC34-AB4D-A698-EF3CBDD2E6CF}" srcOrd="0" destOrd="0" presId="urn:microsoft.com/office/officeart/2018/2/layout/IconVerticalSolidList"/>
    <dgm:cxn modelId="{467927D3-E492-8449-96A9-5A3B3F3B5C5F}" type="presParOf" srcId="{5743F999-CE8E-FC45-8111-6ECB2D019263}" destId="{A8017651-406C-024F-90ED-1C193734E0E5}" srcOrd="1" destOrd="0" presId="urn:microsoft.com/office/officeart/2018/2/layout/IconVerticalSolidList"/>
    <dgm:cxn modelId="{E6949E2A-7790-C94C-969C-351C79857D3C}" type="presParOf" srcId="{5743F999-CE8E-FC45-8111-6ECB2D019263}" destId="{9744C94F-9345-584E-9E75-CF053159A060}" srcOrd="2" destOrd="0" presId="urn:microsoft.com/office/officeart/2018/2/layout/IconVerticalSolidList"/>
    <dgm:cxn modelId="{07D56070-C502-2246-A3DF-213E39E4BBBA}" type="presParOf" srcId="{5743F999-CE8E-FC45-8111-6ECB2D019263}" destId="{1326A493-BEC9-7541-B14E-10261BAFC80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D0EF-1144-4795-A9DA-E2BBE4665E52}">
      <dsp:nvSpPr>
        <dsp:cNvPr id="0" name=""/>
        <dsp:cNvSpPr/>
      </dsp:nvSpPr>
      <dsp:spPr>
        <a:xfrm>
          <a:off x="0" y="766020"/>
          <a:ext cx="7108333" cy="141419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BBE1B9-C7F4-46F5-A841-F8FB54E2B14A}">
      <dsp:nvSpPr>
        <dsp:cNvPr id="0" name=""/>
        <dsp:cNvSpPr/>
      </dsp:nvSpPr>
      <dsp:spPr>
        <a:xfrm>
          <a:off x="427793" y="1084213"/>
          <a:ext cx="777805" cy="7778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5B40BEC-CBC3-42F6-990F-12F4602F0527}">
      <dsp:nvSpPr>
        <dsp:cNvPr id="0" name=""/>
        <dsp:cNvSpPr/>
      </dsp:nvSpPr>
      <dsp:spPr>
        <a:xfrm>
          <a:off x="1633391" y="766020"/>
          <a:ext cx="5474941" cy="141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669" tIns="149669" rIns="149669" bIns="149669" numCol="1" spcCol="1270" anchor="ctr" anchorCtr="0">
          <a:noAutofit/>
        </a:bodyPr>
        <a:lstStyle/>
        <a:p>
          <a:pPr marL="0" lvl="0" indent="0" algn="l" defTabSz="666750">
            <a:lnSpc>
              <a:spcPct val="100000"/>
            </a:lnSpc>
            <a:spcBef>
              <a:spcPct val="0"/>
            </a:spcBef>
            <a:spcAft>
              <a:spcPct val="35000"/>
            </a:spcAft>
            <a:buNone/>
          </a:pPr>
          <a:r>
            <a:rPr lang="en-GB" sz="1500" b="1" kern="1200" dirty="0"/>
            <a:t>Hypothesis 1: </a:t>
          </a:r>
          <a:r>
            <a:rPr lang="en-GB" sz="1500" i="1" kern="1200" dirty="0"/>
            <a:t>A micro-frontend architecture using a shared </a:t>
          </a:r>
          <a:r>
            <a:rPr lang="en-GB" sz="1500" i="1" kern="1200" dirty="0" err="1"/>
            <a:t>GraphQL</a:t>
          </a:r>
          <a:r>
            <a:rPr lang="en-GB" sz="1500" i="1" kern="1200" dirty="0"/>
            <a:t> caching layer with query reduction can solve the problems of over-fetching and over-requesting inside a distributed architecture. The total number of network requests and network traffic can be drastically reduced. </a:t>
          </a:r>
          <a:endParaRPr lang="en-US" sz="1500" i="1" kern="1200" dirty="0"/>
        </a:p>
      </dsp:txBody>
      <dsp:txXfrm>
        <a:off x="1633391" y="766020"/>
        <a:ext cx="5474941" cy="1414191"/>
      </dsp:txXfrm>
    </dsp:sp>
    <dsp:sp modelId="{41D9164E-F63B-4A0F-A767-613DDB91293C}">
      <dsp:nvSpPr>
        <dsp:cNvPr id="0" name=""/>
        <dsp:cNvSpPr/>
      </dsp:nvSpPr>
      <dsp:spPr>
        <a:xfrm>
          <a:off x="0" y="2533760"/>
          <a:ext cx="7108333" cy="141419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BEDDFE-EFB1-493D-8879-97EEA9854D0D}">
      <dsp:nvSpPr>
        <dsp:cNvPr id="0" name=""/>
        <dsp:cNvSpPr/>
      </dsp:nvSpPr>
      <dsp:spPr>
        <a:xfrm>
          <a:off x="427793" y="2851953"/>
          <a:ext cx="777805" cy="77780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237E9F3-2D50-4DB5-82D5-F3EEB0A8DF37}">
      <dsp:nvSpPr>
        <dsp:cNvPr id="0" name=""/>
        <dsp:cNvSpPr/>
      </dsp:nvSpPr>
      <dsp:spPr>
        <a:xfrm>
          <a:off x="1633391" y="2533760"/>
          <a:ext cx="5474941" cy="141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669" tIns="149669" rIns="149669" bIns="149669" numCol="1" spcCol="1270" anchor="ctr" anchorCtr="0">
          <a:noAutofit/>
        </a:bodyPr>
        <a:lstStyle/>
        <a:p>
          <a:pPr marL="0" lvl="0" indent="0" algn="l" defTabSz="666750">
            <a:lnSpc>
              <a:spcPct val="100000"/>
            </a:lnSpc>
            <a:spcBef>
              <a:spcPct val="0"/>
            </a:spcBef>
            <a:spcAft>
              <a:spcPct val="35000"/>
            </a:spcAft>
            <a:buNone/>
          </a:pPr>
          <a:r>
            <a:rPr lang="en-GB" sz="1500" b="1" kern="1200" dirty="0"/>
            <a:t>Hypothesis 2: </a:t>
          </a:r>
          <a:r>
            <a:rPr lang="en-GB" sz="1500" i="1" kern="1200" dirty="0"/>
            <a:t>The caching strategy proposed in this thesis is versatile enough to be effectively implemented in various contexts, providing sufficient flexibility to be independent of the technology used. </a:t>
          </a:r>
          <a:endParaRPr lang="en-US" sz="1500" i="1" kern="1200" dirty="0"/>
        </a:p>
      </dsp:txBody>
      <dsp:txXfrm>
        <a:off x="1633391" y="2533760"/>
        <a:ext cx="5474941" cy="14141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D0EF-1144-4795-A9DA-E2BBE4665E52}">
      <dsp:nvSpPr>
        <dsp:cNvPr id="0" name=""/>
        <dsp:cNvSpPr/>
      </dsp:nvSpPr>
      <dsp:spPr>
        <a:xfrm>
          <a:off x="0" y="617563"/>
          <a:ext cx="6654533" cy="115007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BBE1B9-C7F4-46F5-A841-F8FB54E2B14A}">
      <dsp:nvSpPr>
        <dsp:cNvPr id="0" name=""/>
        <dsp:cNvSpPr/>
      </dsp:nvSpPr>
      <dsp:spPr>
        <a:xfrm>
          <a:off x="347897" y="881724"/>
          <a:ext cx="632541" cy="6325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5B40BEC-CBC3-42F6-990F-12F4602F0527}">
      <dsp:nvSpPr>
        <dsp:cNvPr id="0" name=""/>
        <dsp:cNvSpPr/>
      </dsp:nvSpPr>
      <dsp:spPr>
        <a:xfrm>
          <a:off x="1328336" y="622957"/>
          <a:ext cx="5326196" cy="1150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716" tIns="121716" rIns="121716" bIns="121716" numCol="1" spcCol="1270" anchor="ctr" anchorCtr="0">
          <a:noAutofit/>
        </a:bodyPr>
        <a:lstStyle/>
        <a:p>
          <a:pPr marL="0" lvl="0" indent="0" algn="l" defTabSz="1111250">
            <a:lnSpc>
              <a:spcPct val="100000"/>
            </a:lnSpc>
            <a:spcBef>
              <a:spcPct val="0"/>
            </a:spcBef>
            <a:spcAft>
              <a:spcPct val="35000"/>
            </a:spcAft>
            <a:buNone/>
          </a:pPr>
          <a:r>
            <a:rPr lang="en-US" sz="2500" kern="1200" dirty="0"/>
            <a:t>Server-Side integration</a:t>
          </a:r>
          <a:endParaRPr lang="en-US" sz="2500" i="1" kern="1200" dirty="0"/>
        </a:p>
      </dsp:txBody>
      <dsp:txXfrm>
        <a:off x="1328336" y="622957"/>
        <a:ext cx="5326196" cy="1150074"/>
      </dsp:txXfrm>
    </dsp:sp>
    <dsp:sp modelId="{41D9164E-F63B-4A0F-A767-613DDB91293C}">
      <dsp:nvSpPr>
        <dsp:cNvPr id="0" name=""/>
        <dsp:cNvSpPr/>
      </dsp:nvSpPr>
      <dsp:spPr>
        <a:xfrm>
          <a:off x="0" y="2060550"/>
          <a:ext cx="6654533" cy="115007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BEDDFE-EFB1-493D-8879-97EEA9854D0D}">
      <dsp:nvSpPr>
        <dsp:cNvPr id="0" name=""/>
        <dsp:cNvSpPr/>
      </dsp:nvSpPr>
      <dsp:spPr>
        <a:xfrm>
          <a:off x="347897" y="2319317"/>
          <a:ext cx="632541" cy="63254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237E9F3-2D50-4DB5-82D5-F3EEB0A8DF37}">
      <dsp:nvSpPr>
        <dsp:cNvPr id="0" name=""/>
        <dsp:cNvSpPr/>
      </dsp:nvSpPr>
      <dsp:spPr>
        <a:xfrm>
          <a:off x="1328336" y="2060550"/>
          <a:ext cx="5326196" cy="1150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716" tIns="121716" rIns="121716" bIns="121716" numCol="1" spcCol="1270" anchor="ctr" anchorCtr="0">
          <a:noAutofit/>
        </a:bodyPr>
        <a:lstStyle/>
        <a:p>
          <a:pPr marL="0" lvl="0" indent="0" algn="l" defTabSz="1111250">
            <a:lnSpc>
              <a:spcPct val="100000"/>
            </a:lnSpc>
            <a:spcBef>
              <a:spcPct val="0"/>
            </a:spcBef>
            <a:spcAft>
              <a:spcPct val="35000"/>
            </a:spcAft>
            <a:buNone/>
          </a:pPr>
          <a:r>
            <a:rPr lang="en-US" sz="2500" kern="1200" dirty="0"/>
            <a:t>Client-Side integration</a:t>
          </a:r>
          <a:endParaRPr lang="en-US" sz="2500" i="1" kern="1200" dirty="0"/>
        </a:p>
      </dsp:txBody>
      <dsp:txXfrm>
        <a:off x="1328336" y="2060550"/>
        <a:ext cx="5326196" cy="11500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D0EF-1144-4795-A9DA-E2BBE4665E52}">
      <dsp:nvSpPr>
        <dsp:cNvPr id="0" name=""/>
        <dsp:cNvSpPr/>
      </dsp:nvSpPr>
      <dsp:spPr>
        <a:xfrm>
          <a:off x="0" y="0"/>
          <a:ext cx="6654533" cy="109504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BBE1B9-C7F4-46F5-A841-F8FB54E2B14A}">
      <dsp:nvSpPr>
        <dsp:cNvPr id="0" name=""/>
        <dsp:cNvSpPr/>
      </dsp:nvSpPr>
      <dsp:spPr>
        <a:xfrm>
          <a:off x="331250" y="246852"/>
          <a:ext cx="602273" cy="60227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5B40BEC-CBC3-42F6-990F-12F4602F0527}">
      <dsp:nvSpPr>
        <dsp:cNvPr id="0" name=""/>
        <dsp:cNvSpPr/>
      </dsp:nvSpPr>
      <dsp:spPr>
        <a:xfrm>
          <a:off x="1264773" y="467"/>
          <a:ext cx="5389759" cy="1095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2" tIns="115892" rIns="115892" bIns="115892" numCol="1" spcCol="1270" anchor="ctr" anchorCtr="0">
          <a:noAutofit/>
        </a:bodyPr>
        <a:lstStyle/>
        <a:p>
          <a:pPr marL="0" lvl="0" indent="0" algn="l" defTabSz="1111250">
            <a:lnSpc>
              <a:spcPct val="100000"/>
            </a:lnSpc>
            <a:spcBef>
              <a:spcPct val="0"/>
            </a:spcBef>
            <a:spcAft>
              <a:spcPct val="35000"/>
            </a:spcAft>
            <a:buNone/>
          </a:pPr>
          <a:r>
            <a:rPr lang="en-US" sz="2500" kern="1200"/>
            <a:t>Direct communication</a:t>
          </a:r>
          <a:endParaRPr lang="en-US" sz="2500" i="1" kern="1200" dirty="0"/>
        </a:p>
      </dsp:txBody>
      <dsp:txXfrm>
        <a:off x="1264773" y="467"/>
        <a:ext cx="5389759" cy="1095042"/>
      </dsp:txXfrm>
    </dsp:sp>
    <dsp:sp modelId="{41D9164E-F63B-4A0F-A767-613DDB91293C}">
      <dsp:nvSpPr>
        <dsp:cNvPr id="0" name=""/>
        <dsp:cNvSpPr/>
      </dsp:nvSpPr>
      <dsp:spPr>
        <a:xfrm>
          <a:off x="0" y="1369270"/>
          <a:ext cx="6654533" cy="109504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BEDDFE-EFB1-493D-8879-97EEA9854D0D}">
      <dsp:nvSpPr>
        <dsp:cNvPr id="0" name=""/>
        <dsp:cNvSpPr/>
      </dsp:nvSpPr>
      <dsp:spPr>
        <a:xfrm>
          <a:off x="331250" y="1615654"/>
          <a:ext cx="602273" cy="60227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237E9F3-2D50-4DB5-82D5-F3EEB0A8DF37}">
      <dsp:nvSpPr>
        <dsp:cNvPr id="0" name=""/>
        <dsp:cNvSpPr/>
      </dsp:nvSpPr>
      <dsp:spPr>
        <a:xfrm>
          <a:off x="1264773" y="1369270"/>
          <a:ext cx="5389759" cy="1095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2" tIns="115892" rIns="115892" bIns="115892" numCol="1" spcCol="1270" anchor="ctr" anchorCtr="0">
          <a:noAutofit/>
        </a:bodyPr>
        <a:lstStyle/>
        <a:p>
          <a:pPr marL="0" lvl="0" indent="0" algn="l" defTabSz="1111250">
            <a:lnSpc>
              <a:spcPct val="100000"/>
            </a:lnSpc>
            <a:spcBef>
              <a:spcPct val="0"/>
            </a:spcBef>
            <a:spcAft>
              <a:spcPct val="35000"/>
            </a:spcAft>
            <a:buNone/>
          </a:pPr>
          <a:r>
            <a:rPr lang="en-US" sz="2500" kern="1200" dirty="0"/>
            <a:t>Orchestration via a parent</a:t>
          </a:r>
          <a:endParaRPr lang="en-US" sz="2500" i="1" kern="1200" dirty="0"/>
        </a:p>
      </dsp:txBody>
      <dsp:txXfrm>
        <a:off x="1264773" y="1369270"/>
        <a:ext cx="5389759" cy="1095042"/>
      </dsp:txXfrm>
    </dsp:sp>
    <dsp:sp modelId="{AB0097B0-2EA2-6942-91F2-C835509D8792}">
      <dsp:nvSpPr>
        <dsp:cNvPr id="0" name=""/>
        <dsp:cNvSpPr/>
      </dsp:nvSpPr>
      <dsp:spPr>
        <a:xfrm>
          <a:off x="0" y="2738073"/>
          <a:ext cx="6654533" cy="109504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31B9D9A-7319-B54B-8C90-A2C5505EE558}">
      <dsp:nvSpPr>
        <dsp:cNvPr id="0" name=""/>
        <dsp:cNvSpPr/>
      </dsp:nvSpPr>
      <dsp:spPr>
        <a:xfrm>
          <a:off x="331250" y="2984457"/>
          <a:ext cx="602273" cy="60227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1D8EAF1-BBB0-BF41-BF20-4D0FA901BC5F}">
      <dsp:nvSpPr>
        <dsp:cNvPr id="0" name=""/>
        <dsp:cNvSpPr/>
      </dsp:nvSpPr>
      <dsp:spPr>
        <a:xfrm>
          <a:off x="1264773" y="2738073"/>
          <a:ext cx="5389759" cy="1095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2" tIns="115892" rIns="115892" bIns="115892" numCol="1" spcCol="1270" anchor="ctr" anchorCtr="0">
          <a:noAutofit/>
        </a:bodyPr>
        <a:lstStyle/>
        <a:p>
          <a:pPr marL="0" lvl="0" indent="0" algn="l" defTabSz="1111250">
            <a:lnSpc>
              <a:spcPct val="100000"/>
            </a:lnSpc>
            <a:spcBef>
              <a:spcPct val="0"/>
            </a:spcBef>
            <a:spcAft>
              <a:spcPct val="35000"/>
            </a:spcAft>
            <a:buNone/>
          </a:pPr>
          <a:r>
            <a:rPr lang="en-US" sz="2500" kern="1200" dirty="0"/>
            <a:t>Event-Bus/Broadcasting</a:t>
          </a:r>
        </a:p>
      </dsp:txBody>
      <dsp:txXfrm>
        <a:off x="1264773" y="2738073"/>
        <a:ext cx="5389759" cy="1095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D0EF-1144-4795-A9DA-E2BBE4665E52}">
      <dsp:nvSpPr>
        <dsp:cNvPr id="0" name=""/>
        <dsp:cNvSpPr/>
      </dsp:nvSpPr>
      <dsp:spPr>
        <a:xfrm>
          <a:off x="0" y="11072"/>
          <a:ext cx="6454242" cy="76495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BBE1B9-C7F4-46F5-A841-F8FB54E2B14A}">
      <dsp:nvSpPr>
        <dsp:cNvPr id="0" name=""/>
        <dsp:cNvSpPr/>
      </dsp:nvSpPr>
      <dsp:spPr>
        <a:xfrm>
          <a:off x="231398" y="175706"/>
          <a:ext cx="420725" cy="4207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5B40BEC-CBC3-42F6-990F-12F4602F0527}">
      <dsp:nvSpPr>
        <dsp:cNvPr id="0" name=""/>
        <dsp:cNvSpPr/>
      </dsp:nvSpPr>
      <dsp:spPr>
        <a:xfrm>
          <a:off x="883522" y="3591"/>
          <a:ext cx="5570719" cy="764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58" tIns="80958" rIns="80958" bIns="80958" numCol="1" spcCol="1270" anchor="ctr" anchorCtr="0">
          <a:noAutofit/>
        </a:bodyPr>
        <a:lstStyle/>
        <a:p>
          <a:pPr marL="0" lvl="0" indent="0" algn="l" defTabSz="800100">
            <a:lnSpc>
              <a:spcPct val="100000"/>
            </a:lnSpc>
            <a:spcBef>
              <a:spcPct val="0"/>
            </a:spcBef>
            <a:spcAft>
              <a:spcPct val="35000"/>
            </a:spcAft>
            <a:buNone/>
          </a:pPr>
          <a:r>
            <a:rPr lang="en-US" sz="1800" b="0" i="0" kern="1200" dirty="0"/>
            <a:t>Extensive literature research.</a:t>
          </a:r>
        </a:p>
      </dsp:txBody>
      <dsp:txXfrm>
        <a:off x="883522" y="3591"/>
        <a:ext cx="5570719" cy="764954"/>
      </dsp:txXfrm>
    </dsp:sp>
    <dsp:sp modelId="{41D9164E-F63B-4A0F-A767-613DDB91293C}">
      <dsp:nvSpPr>
        <dsp:cNvPr id="0" name=""/>
        <dsp:cNvSpPr/>
      </dsp:nvSpPr>
      <dsp:spPr>
        <a:xfrm>
          <a:off x="0" y="959784"/>
          <a:ext cx="6454242" cy="76495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BEDDFE-EFB1-493D-8879-97EEA9854D0D}">
      <dsp:nvSpPr>
        <dsp:cNvPr id="0" name=""/>
        <dsp:cNvSpPr/>
      </dsp:nvSpPr>
      <dsp:spPr>
        <a:xfrm>
          <a:off x="231398" y="1131899"/>
          <a:ext cx="420725" cy="4207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237E9F3-2D50-4DB5-82D5-F3EEB0A8DF37}">
      <dsp:nvSpPr>
        <dsp:cNvPr id="0" name=""/>
        <dsp:cNvSpPr/>
      </dsp:nvSpPr>
      <dsp:spPr>
        <a:xfrm>
          <a:off x="883522" y="959784"/>
          <a:ext cx="5570719" cy="764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58" tIns="80958" rIns="80958" bIns="80958" numCol="1" spcCol="1270" anchor="ctr" anchorCtr="0">
          <a:noAutofit/>
        </a:bodyPr>
        <a:lstStyle/>
        <a:p>
          <a:pPr marL="0" lvl="0" indent="0" algn="l" defTabSz="800100">
            <a:lnSpc>
              <a:spcPct val="100000"/>
            </a:lnSpc>
            <a:spcBef>
              <a:spcPct val="0"/>
            </a:spcBef>
            <a:spcAft>
              <a:spcPct val="35000"/>
            </a:spcAft>
            <a:buNone/>
          </a:pPr>
          <a:r>
            <a:rPr lang="en-US" sz="1800" b="0" kern="1200" dirty="0"/>
            <a:t>Implement a prototypical micro-frontend architecture.</a:t>
          </a:r>
          <a:endParaRPr lang="en-US" sz="1800" b="0" i="1" kern="1200" dirty="0"/>
        </a:p>
      </dsp:txBody>
      <dsp:txXfrm>
        <a:off x="883522" y="959784"/>
        <a:ext cx="5570719" cy="764954"/>
      </dsp:txXfrm>
    </dsp:sp>
    <dsp:sp modelId="{DBD51EEF-C87F-6440-B189-11B526A26DFD}">
      <dsp:nvSpPr>
        <dsp:cNvPr id="0" name=""/>
        <dsp:cNvSpPr/>
      </dsp:nvSpPr>
      <dsp:spPr>
        <a:xfrm>
          <a:off x="0" y="1915977"/>
          <a:ext cx="6454242" cy="76495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B1891D4-E3BA-4B4E-92EC-72A5143648C8}">
      <dsp:nvSpPr>
        <dsp:cNvPr id="0" name=""/>
        <dsp:cNvSpPr/>
      </dsp:nvSpPr>
      <dsp:spPr>
        <a:xfrm>
          <a:off x="231398" y="2088092"/>
          <a:ext cx="420725" cy="4207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86A12E6-512D-D74E-B1FF-11B0D9F8C514}">
      <dsp:nvSpPr>
        <dsp:cNvPr id="0" name=""/>
        <dsp:cNvSpPr/>
      </dsp:nvSpPr>
      <dsp:spPr>
        <a:xfrm>
          <a:off x="883522" y="1915977"/>
          <a:ext cx="5570719" cy="764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58" tIns="80958" rIns="80958" bIns="80958" numCol="1" spcCol="1270" anchor="ctr" anchorCtr="0">
          <a:noAutofit/>
        </a:bodyPr>
        <a:lstStyle/>
        <a:p>
          <a:pPr marL="0" lvl="0" indent="0" algn="l" defTabSz="800100">
            <a:lnSpc>
              <a:spcPct val="100000"/>
            </a:lnSpc>
            <a:spcBef>
              <a:spcPct val="0"/>
            </a:spcBef>
            <a:spcAft>
              <a:spcPct val="35000"/>
            </a:spcAft>
            <a:buNone/>
          </a:pPr>
          <a:r>
            <a:rPr lang="en-US" sz="1800" b="0" kern="1200" dirty="0"/>
            <a:t>Implement a communication architecture between the micro-frontends.</a:t>
          </a:r>
        </a:p>
      </dsp:txBody>
      <dsp:txXfrm>
        <a:off x="883522" y="1915977"/>
        <a:ext cx="5570719" cy="764954"/>
      </dsp:txXfrm>
    </dsp:sp>
    <dsp:sp modelId="{9C44B9F2-A768-4148-AA09-8CCC48AC1CA0}">
      <dsp:nvSpPr>
        <dsp:cNvPr id="0" name=""/>
        <dsp:cNvSpPr/>
      </dsp:nvSpPr>
      <dsp:spPr>
        <a:xfrm>
          <a:off x="0" y="2872170"/>
          <a:ext cx="6454242" cy="76495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1F9FF2E-1490-B142-A02C-CF5D0574FDBF}">
      <dsp:nvSpPr>
        <dsp:cNvPr id="0" name=""/>
        <dsp:cNvSpPr/>
      </dsp:nvSpPr>
      <dsp:spPr>
        <a:xfrm>
          <a:off x="231398" y="3044285"/>
          <a:ext cx="420725" cy="42072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F9A7600-7A9D-E246-92F6-31115DB3533E}">
      <dsp:nvSpPr>
        <dsp:cNvPr id="0" name=""/>
        <dsp:cNvSpPr/>
      </dsp:nvSpPr>
      <dsp:spPr>
        <a:xfrm>
          <a:off x="883522" y="2872170"/>
          <a:ext cx="5570719" cy="764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58" tIns="80958" rIns="80958" bIns="80958" numCol="1" spcCol="1270" anchor="ctr" anchorCtr="0">
          <a:noAutofit/>
        </a:bodyPr>
        <a:lstStyle/>
        <a:p>
          <a:pPr marL="0" lvl="0" indent="0" algn="l" defTabSz="844550">
            <a:lnSpc>
              <a:spcPct val="100000"/>
            </a:lnSpc>
            <a:spcBef>
              <a:spcPct val="0"/>
            </a:spcBef>
            <a:spcAft>
              <a:spcPct val="35000"/>
            </a:spcAft>
            <a:buNone/>
          </a:pPr>
          <a:r>
            <a:rPr lang="en-US" sz="1900" b="0" kern="1200" dirty="0"/>
            <a:t>Implement a shared Apollo Client caching layer.</a:t>
          </a:r>
          <a:endParaRPr lang="en-US" sz="1900" kern="1200" dirty="0"/>
        </a:p>
      </dsp:txBody>
      <dsp:txXfrm>
        <a:off x="883522" y="2872170"/>
        <a:ext cx="5570719" cy="764954"/>
      </dsp:txXfrm>
    </dsp:sp>
    <dsp:sp modelId="{B6E91731-0505-0048-B996-B853A8D86732}">
      <dsp:nvSpPr>
        <dsp:cNvPr id="0" name=""/>
        <dsp:cNvSpPr/>
      </dsp:nvSpPr>
      <dsp:spPr>
        <a:xfrm>
          <a:off x="0" y="3828364"/>
          <a:ext cx="6454242" cy="76495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07C62B-E257-6F4C-9EAF-48552B591670}">
      <dsp:nvSpPr>
        <dsp:cNvPr id="0" name=""/>
        <dsp:cNvSpPr/>
      </dsp:nvSpPr>
      <dsp:spPr>
        <a:xfrm>
          <a:off x="231398" y="4000478"/>
          <a:ext cx="420725" cy="42072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0981431-6FE9-7747-AA1C-CF8154E46F18}">
      <dsp:nvSpPr>
        <dsp:cNvPr id="0" name=""/>
        <dsp:cNvSpPr/>
      </dsp:nvSpPr>
      <dsp:spPr>
        <a:xfrm>
          <a:off x="883522" y="3828364"/>
          <a:ext cx="5570719" cy="764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58" tIns="80958" rIns="80958" bIns="80958" numCol="1" spcCol="1270" anchor="ctr" anchorCtr="0">
          <a:noAutofit/>
        </a:bodyPr>
        <a:lstStyle/>
        <a:p>
          <a:pPr marL="0" lvl="0" indent="0" algn="l" defTabSz="844550">
            <a:lnSpc>
              <a:spcPct val="100000"/>
            </a:lnSpc>
            <a:spcBef>
              <a:spcPct val="0"/>
            </a:spcBef>
            <a:spcAft>
              <a:spcPct val="35000"/>
            </a:spcAft>
            <a:buNone/>
          </a:pPr>
          <a:r>
            <a:rPr lang="en-US" sz="1900" kern="1200" dirty="0"/>
            <a:t>Implement an Apollo Client extension to existing remove fields from queries. </a:t>
          </a:r>
          <a:r>
            <a:rPr lang="en-US" sz="1100" kern="1200" baseline="-25000" dirty="0"/>
            <a:t>[4]</a:t>
          </a:r>
          <a:endParaRPr lang="en-US" sz="1900" kern="1200" baseline="-25000" dirty="0"/>
        </a:p>
      </dsp:txBody>
      <dsp:txXfrm>
        <a:off x="883522" y="3828364"/>
        <a:ext cx="5570719" cy="7649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D0EF-1144-4795-A9DA-E2BBE4665E52}">
      <dsp:nvSpPr>
        <dsp:cNvPr id="0" name=""/>
        <dsp:cNvSpPr/>
      </dsp:nvSpPr>
      <dsp:spPr>
        <a:xfrm>
          <a:off x="0" y="0"/>
          <a:ext cx="6336226" cy="11178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BBE1B9-C7F4-46F5-A841-F8FB54E2B14A}">
      <dsp:nvSpPr>
        <dsp:cNvPr id="0" name=""/>
        <dsp:cNvSpPr/>
      </dsp:nvSpPr>
      <dsp:spPr>
        <a:xfrm>
          <a:off x="338158" y="252000"/>
          <a:ext cx="614834" cy="6148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5B40BEC-CBC3-42F6-990F-12F4602F0527}">
      <dsp:nvSpPr>
        <dsp:cNvPr id="0" name=""/>
        <dsp:cNvSpPr/>
      </dsp:nvSpPr>
      <dsp:spPr>
        <a:xfrm>
          <a:off x="1291151" y="477"/>
          <a:ext cx="5045074" cy="11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09" tIns="118309" rIns="118309" bIns="118309" numCol="1" spcCol="1270" anchor="ctr" anchorCtr="0">
          <a:noAutofit/>
        </a:bodyPr>
        <a:lstStyle/>
        <a:p>
          <a:pPr marL="0" lvl="0" indent="0" algn="l" defTabSz="889000">
            <a:lnSpc>
              <a:spcPct val="100000"/>
            </a:lnSpc>
            <a:spcBef>
              <a:spcPct val="0"/>
            </a:spcBef>
            <a:spcAft>
              <a:spcPct val="35000"/>
            </a:spcAft>
            <a:buNone/>
          </a:pPr>
          <a:r>
            <a:rPr lang="en-US" sz="2000" b="0" i="0" kern="1200" dirty="0"/>
            <a:t>Separate cache, no reduced queries</a:t>
          </a:r>
        </a:p>
      </dsp:txBody>
      <dsp:txXfrm>
        <a:off x="1291151" y="477"/>
        <a:ext cx="5045074" cy="1117880"/>
      </dsp:txXfrm>
    </dsp:sp>
    <dsp:sp modelId="{41D9164E-F63B-4A0F-A767-613DDB91293C}">
      <dsp:nvSpPr>
        <dsp:cNvPr id="0" name=""/>
        <dsp:cNvSpPr/>
      </dsp:nvSpPr>
      <dsp:spPr>
        <a:xfrm>
          <a:off x="0" y="1397827"/>
          <a:ext cx="6336226" cy="11178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BEDDFE-EFB1-493D-8879-97EEA9854D0D}">
      <dsp:nvSpPr>
        <dsp:cNvPr id="0" name=""/>
        <dsp:cNvSpPr/>
      </dsp:nvSpPr>
      <dsp:spPr>
        <a:xfrm>
          <a:off x="338158" y="1649350"/>
          <a:ext cx="614834" cy="6148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237E9F3-2D50-4DB5-82D5-F3EEB0A8DF37}">
      <dsp:nvSpPr>
        <dsp:cNvPr id="0" name=""/>
        <dsp:cNvSpPr/>
      </dsp:nvSpPr>
      <dsp:spPr>
        <a:xfrm>
          <a:off x="1291151" y="1397827"/>
          <a:ext cx="5045074" cy="11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09" tIns="118309" rIns="118309" bIns="118309" numCol="1" spcCol="1270" anchor="ctr" anchorCtr="0">
          <a:noAutofit/>
        </a:bodyPr>
        <a:lstStyle/>
        <a:p>
          <a:pPr marL="0" lvl="0" indent="0" algn="l" defTabSz="889000">
            <a:lnSpc>
              <a:spcPct val="100000"/>
            </a:lnSpc>
            <a:spcBef>
              <a:spcPct val="0"/>
            </a:spcBef>
            <a:spcAft>
              <a:spcPct val="35000"/>
            </a:spcAft>
            <a:buNone/>
          </a:pPr>
          <a:r>
            <a:rPr lang="en-US" sz="2000" b="0" kern="1200" dirty="0"/>
            <a:t>Shared cache, no reduced queries</a:t>
          </a:r>
          <a:endParaRPr lang="en-US" sz="2000" b="0" i="1" kern="1200" dirty="0"/>
        </a:p>
      </dsp:txBody>
      <dsp:txXfrm>
        <a:off x="1291151" y="1397827"/>
        <a:ext cx="5045074" cy="1117880"/>
      </dsp:txXfrm>
    </dsp:sp>
    <dsp:sp modelId="{DBD51EEF-C87F-6440-B189-11B526A26DFD}">
      <dsp:nvSpPr>
        <dsp:cNvPr id="0" name=""/>
        <dsp:cNvSpPr/>
      </dsp:nvSpPr>
      <dsp:spPr>
        <a:xfrm>
          <a:off x="0" y="2795178"/>
          <a:ext cx="6336226" cy="11178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B1891D4-E3BA-4B4E-92EC-72A5143648C8}">
      <dsp:nvSpPr>
        <dsp:cNvPr id="0" name=""/>
        <dsp:cNvSpPr/>
      </dsp:nvSpPr>
      <dsp:spPr>
        <a:xfrm>
          <a:off x="338158" y="3046701"/>
          <a:ext cx="614834" cy="61483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86A12E6-512D-D74E-B1FF-11B0D9F8C514}">
      <dsp:nvSpPr>
        <dsp:cNvPr id="0" name=""/>
        <dsp:cNvSpPr/>
      </dsp:nvSpPr>
      <dsp:spPr>
        <a:xfrm>
          <a:off x="1291151" y="2795178"/>
          <a:ext cx="5045074" cy="11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09" tIns="118309" rIns="118309" bIns="118309" numCol="1" spcCol="1270" anchor="ctr" anchorCtr="0">
          <a:noAutofit/>
        </a:bodyPr>
        <a:lstStyle/>
        <a:p>
          <a:pPr marL="0" lvl="0" indent="0" algn="l" defTabSz="889000">
            <a:lnSpc>
              <a:spcPct val="100000"/>
            </a:lnSpc>
            <a:spcBef>
              <a:spcPct val="0"/>
            </a:spcBef>
            <a:spcAft>
              <a:spcPct val="35000"/>
            </a:spcAft>
            <a:buNone/>
          </a:pPr>
          <a:r>
            <a:rPr lang="en-US" sz="2000" b="0" kern="1200" dirty="0"/>
            <a:t>Shared cache, reduced queries</a:t>
          </a:r>
        </a:p>
      </dsp:txBody>
      <dsp:txXfrm>
        <a:off x="1291151" y="2795178"/>
        <a:ext cx="5045074" cy="1117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D0EF-1144-4795-A9DA-E2BBE4665E52}">
      <dsp:nvSpPr>
        <dsp:cNvPr id="0" name=""/>
        <dsp:cNvSpPr/>
      </dsp:nvSpPr>
      <dsp:spPr>
        <a:xfrm>
          <a:off x="0" y="766020"/>
          <a:ext cx="7108333" cy="141419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BBE1B9-C7F4-46F5-A841-F8FB54E2B14A}">
      <dsp:nvSpPr>
        <dsp:cNvPr id="0" name=""/>
        <dsp:cNvSpPr/>
      </dsp:nvSpPr>
      <dsp:spPr>
        <a:xfrm>
          <a:off x="427793" y="1084213"/>
          <a:ext cx="777805" cy="7778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5B40BEC-CBC3-42F6-990F-12F4602F0527}">
      <dsp:nvSpPr>
        <dsp:cNvPr id="0" name=""/>
        <dsp:cNvSpPr/>
      </dsp:nvSpPr>
      <dsp:spPr>
        <a:xfrm>
          <a:off x="1633391" y="766020"/>
          <a:ext cx="5474941" cy="141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669" tIns="149669" rIns="149669" bIns="149669" numCol="1" spcCol="1270" anchor="ctr" anchorCtr="0">
          <a:noAutofit/>
        </a:bodyPr>
        <a:lstStyle/>
        <a:p>
          <a:pPr marL="0" lvl="0" indent="0" algn="l" defTabSz="666750">
            <a:lnSpc>
              <a:spcPct val="100000"/>
            </a:lnSpc>
            <a:spcBef>
              <a:spcPct val="0"/>
            </a:spcBef>
            <a:spcAft>
              <a:spcPct val="35000"/>
            </a:spcAft>
            <a:buNone/>
          </a:pPr>
          <a:r>
            <a:rPr lang="en-GB" sz="1500" b="1" kern="1200" dirty="0"/>
            <a:t>Hypothesis 1: </a:t>
          </a:r>
          <a:r>
            <a:rPr lang="en-GB" sz="1500" i="1" kern="1200" dirty="0"/>
            <a:t>A micro-frontend architecture using a shared </a:t>
          </a:r>
          <a:r>
            <a:rPr lang="en-GB" sz="1500" i="1" kern="1200" dirty="0" err="1"/>
            <a:t>GraphQL</a:t>
          </a:r>
          <a:r>
            <a:rPr lang="en-GB" sz="1500" i="1" kern="1200" dirty="0"/>
            <a:t> caching layer with query reduction can solve the problems of over-fetching and over-requesting inside a distributed architecture. The total number of network requests and network traffic can be drastically reduced. </a:t>
          </a:r>
          <a:endParaRPr lang="en-US" sz="1500" i="1" kern="1200" dirty="0"/>
        </a:p>
      </dsp:txBody>
      <dsp:txXfrm>
        <a:off x="1633391" y="766020"/>
        <a:ext cx="5474941" cy="1414191"/>
      </dsp:txXfrm>
    </dsp:sp>
    <dsp:sp modelId="{41D9164E-F63B-4A0F-A767-613DDB91293C}">
      <dsp:nvSpPr>
        <dsp:cNvPr id="0" name=""/>
        <dsp:cNvSpPr/>
      </dsp:nvSpPr>
      <dsp:spPr>
        <a:xfrm>
          <a:off x="0" y="2533760"/>
          <a:ext cx="7108333" cy="141419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BEDDFE-EFB1-493D-8879-97EEA9854D0D}">
      <dsp:nvSpPr>
        <dsp:cNvPr id="0" name=""/>
        <dsp:cNvSpPr/>
      </dsp:nvSpPr>
      <dsp:spPr>
        <a:xfrm>
          <a:off x="427793" y="2851953"/>
          <a:ext cx="777805" cy="77780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237E9F3-2D50-4DB5-82D5-F3EEB0A8DF37}">
      <dsp:nvSpPr>
        <dsp:cNvPr id="0" name=""/>
        <dsp:cNvSpPr/>
      </dsp:nvSpPr>
      <dsp:spPr>
        <a:xfrm>
          <a:off x="1633391" y="2533760"/>
          <a:ext cx="5474941" cy="141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669" tIns="149669" rIns="149669" bIns="149669" numCol="1" spcCol="1270" anchor="ctr" anchorCtr="0">
          <a:noAutofit/>
        </a:bodyPr>
        <a:lstStyle/>
        <a:p>
          <a:pPr marL="0" lvl="0" indent="0" algn="l" defTabSz="666750">
            <a:lnSpc>
              <a:spcPct val="100000"/>
            </a:lnSpc>
            <a:spcBef>
              <a:spcPct val="0"/>
            </a:spcBef>
            <a:spcAft>
              <a:spcPct val="35000"/>
            </a:spcAft>
            <a:buNone/>
          </a:pPr>
          <a:r>
            <a:rPr lang="en-GB" sz="1500" b="1" kern="1200" dirty="0"/>
            <a:t>Hypothesis 2: </a:t>
          </a:r>
          <a:r>
            <a:rPr lang="en-GB" sz="1500" i="1" kern="1200" dirty="0"/>
            <a:t>The caching strategy proposed in this thesis is versatile enough to be effectively implemented in various contexts, providing sufficient flexibility to be independent of the technology used. </a:t>
          </a:r>
          <a:endParaRPr lang="en-US" sz="1500" i="1" kern="1200" dirty="0"/>
        </a:p>
      </dsp:txBody>
      <dsp:txXfrm>
        <a:off x="1633391" y="2533760"/>
        <a:ext cx="5474941" cy="14141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D0EF-1144-4795-A9DA-E2BBE4665E52}">
      <dsp:nvSpPr>
        <dsp:cNvPr id="0" name=""/>
        <dsp:cNvSpPr/>
      </dsp:nvSpPr>
      <dsp:spPr>
        <a:xfrm>
          <a:off x="0" y="3"/>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BBE1B9-C7F4-46F5-A841-F8FB54E2B14A}">
      <dsp:nvSpPr>
        <dsp:cNvPr id="0" name=""/>
        <dsp:cNvSpPr/>
      </dsp:nvSpPr>
      <dsp:spPr>
        <a:xfrm>
          <a:off x="192974" y="146529"/>
          <a:ext cx="350862" cy="3508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5B40BEC-CBC3-42F6-990F-12F4602F0527}">
      <dsp:nvSpPr>
        <dsp:cNvPr id="0" name=""/>
        <dsp:cNvSpPr/>
      </dsp:nvSpPr>
      <dsp:spPr>
        <a:xfrm>
          <a:off x="736811" y="2994"/>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cache-first</a:t>
          </a:r>
          <a:endParaRPr lang="en-US" sz="1900" i="1" kern="1200" dirty="0"/>
        </a:p>
      </dsp:txBody>
      <dsp:txXfrm>
        <a:off x="736811" y="2994"/>
        <a:ext cx="5917721" cy="637932"/>
      </dsp:txXfrm>
    </dsp:sp>
    <dsp:sp modelId="{41D9164E-F63B-4A0F-A767-613DDB91293C}">
      <dsp:nvSpPr>
        <dsp:cNvPr id="0" name=""/>
        <dsp:cNvSpPr/>
      </dsp:nvSpPr>
      <dsp:spPr>
        <a:xfrm>
          <a:off x="0" y="800410"/>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BEDDFE-EFB1-493D-8879-97EEA9854D0D}">
      <dsp:nvSpPr>
        <dsp:cNvPr id="0" name=""/>
        <dsp:cNvSpPr/>
      </dsp:nvSpPr>
      <dsp:spPr>
        <a:xfrm>
          <a:off x="192974" y="943944"/>
          <a:ext cx="350862" cy="3508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237E9F3-2D50-4DB5-82D5-F3EEB0A8DF37}">
      <dsp:nvSpPr>
        <dsp:cNvPr id="0" name=""/>
        <dsp:cNvSpPr/>
      </dsp:nvSpPr>
      <dsp:spPr>
        <a:xfrm>
          <a:off x="736811" y="800410"/>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cache-and-network</a:t>
          </a:r>
          <a:endParaRPr lang="en-US" sz="1900" i="1" kern="1200" dirty="0"/>
        </a:p>
      </dsp:txBody>
      <dsp:txXfrm>
        <a:off x="736811" y="800410"/>
        <a:ext cx="5917721" cy="637932"/>
      </dsp:txXfrm>
    </dsp:sp>
    <dsp:sp modelId="{CA680746-87DA-B841-AC63-2AD04225544C}">
      <dsp:nvSpPr>
        <dsp:cNvPr id="0" name=""/>
        <dsp:cNvSpPr/>
      </dsp:nvSpPr>
      <dsp:spPr>
        <a:xfrm>
          <a:off x="0" y="1597825"/>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915495-15BF-ED4F-B22C-68AE5D46F06B}">
      <dsp:nvSpPr>
        <dsp:cNvPr id="0" name=""/>
        <dsp:cNvSpPr/>
      </dsp:nvSpPr>
      <dsp:spPr>
        <a:xfrm>
          <a:off x="192974" y="1741360"/>
          <a:ext cx="350862" cy="35086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875C42E-A1A1-5946-90BF-15D2434F06C4}">
      <dsp:nvSpPr>
        <dsp:cNvPr id="0" name=""/>
        <dsp:cNvSpPr/>
      </dsp:nvSpPr>
      <dsp:spPr>
        <a:xfrm>
          <a:off x="736811" y="1597825"/>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GB" sz="1900" kern="1200" dirty="0"/>
            <a:t>cache-only</a:t>
          </a:r>
        </a:p>
      </dsp:txBody>
      <dsp:txXfrm>
        <a:off x="736811" y="1597825"/>
        <a:ext cx="5917721" cy="637932"/>
      </dsp:txXfrm>
    </dsp:sp>
    <dsp:sp modelId="{10B45D57-A154-4B48-A9A9-F87D50CC3925}">
      <dsp:nvSpPr>
        <dsp:cNvPr id="0" name=""/>
        <dsp:cNvSpPr/>
      </dsp:nvSpPr>
      <dsp:spPr>
        <a:xfrm>
          <a:off x="0" y="2395240"/>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DA1413-CCD4-2642-A5BF-CD932ECD8988}">
      <dsp:nvSpPr>
        <dsp:cNvPr id="0" name=""/>
        <dsp:cNvSpPr/>
      </dsp:nvSpPr>
      <dsp:spPr>
        <a:xfrm>
          <a:off x="192974" y="2538775"/>
          <a:ext cx="350862" cy="35086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003835-F389-5C42-97BB-E5315D1601C7}">
      <dsp:nvSpPr>
        <dsp:cNvPr id="0" name=""/>
        <dsp:cNvSpPr/>
      </dsp:nvSpPr>
      <dsp:spPr>
        <a:xfrm>
          <a:off x="736811" y="2395240"/>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network-only</a:t>
          </a:r>
        </a:p>
      </dsp:txBody>
      <dsp:txXfrm>
        <a:off x="736811" y="2395240"/>
        <a:ext cx="5917721" cy="637932"/>
      </dsp:txXfrm>
    </dsp:sp>
    <dsp:sp modelId="{DBBF6DC2-CC34-AB4D-A698-EF3CBDD2E6CF}">
      <dsp:nvSpPr>
        <dsp:cNvPr id="0" name=""/>
        <dsp:cNvSpPr/>
      </dsp:nvSpPr>
      <dsp:spPr>
        <a:xfrm>
          <a:off x="0" y="3192655"/>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8017651-406C-024F-90ED-1C193734E0E5}">
      <dsp:nvSpPr>
        <dsp:cNvPr id="0" name=""/>
        <dsp:cNvSpPr/>
      </dsp:nvSpPr>
      <dsp:spPr>
        <a:xfrm>
          <a:off x="192974" y="3336190"/>
          <a:ext cx="350862" cy="35086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326A493-BEC9-7541-B14E-10261BAFC803}">
      <dsp:nvSpPr>
        <dsp:cNvPr id="0" name=""/>
        <dsp:cNvSpPr/>
      </dsp:nvSpPr>
      <dsp:spPr>
        <a:xfrm>
          <a:off x="736811" y="3192655"/>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no-cache</a:t>
          </a:r>
          <a:endParaRPr lang="en-GB" sz="1900" kern="1200" dirty="0"/>
        </a:p>
      </dsp:txBody>
      <dsp:txXfrm>
        <a:off x="736811" y="3192655"/>
        <a:ext cx="5917721" cy="6379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D0EF-1144-4795-A9DA-E2BBE4665E52}">
      <dsp:nvSpPr>
        <dsp:cNvPr id="0" name=""/>
        <dsp:cNvSpPr/>
      </dsp:nvSpPr>
      <dsp:spPr>
        <a:xfrm>
          <a:off x="0" y="3"/>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BBE1B9-C7F4-46F5-A841-F8FB54E2B14A}">
      <dsp:nvSpPr>
        <dsp:cNvPr id="0" name=""/>
        <dsp:cNvSpPr/>
      </dsp:nvSpPr>
      <dsp:spPr>
        <a:xfrm>
          <a:off x="192974" y="146529"/>
          <a:ext cx="350862" cy="3508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5B40BEC-CBC3-42F6-990F-12F4602F0527}">
      <dsp:nvSpPr>
        <dsp:cNvPr id="0" name=""/>
        <dsp:cNvSpPr/>
      </dsp:nvSpPr>
      <dsp:spPr>
        <a:xfrm>
          <a:off x="736811" y="2994"/>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Hierarchical</a:t>
          </a:r>
          <a:endParaRPr lang="en-US" sz="1900" i="1" kern="1200" dirty="0"/>
        </a:p>
      </dsp:txBody>
      <dsp:txXfrm>
        <a:off x="736811" y="2994"/>
        <a:ext cx="5917721" cy="637932"/>
      </dsp:txXfrm>
    </dsp:sp>
    <dsp:sp modelId="{41D9164E-F63B-4A0F-A767-613DDB91293C}">
      <dsp:nvSpPr>
        <dsp:cNvPr id="0" name=""/>
        <dsp:cNvSpPr/>
      </dsp:nvSpPr>
      <dsp:spPr>
        <a:xfrm>
          <a:off x="0" y="800410"/>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BEDDFE-EFB1-493D-8879-97EEA9854D0D}">
      <dsp:nvSpPr>
        <dsp:cNvPr id="0" name=""/>
        <dsp:cNvSpPr/>
      </dsp:nvSpPr>
      <dsp:spPr>
        <a:xfrm>
          <a:off x="192974" y="943944"/>
          <a:ext cx="350862" cy="3508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237E9F3-2D50-4DB5-82D5-F3EEB0A8DF37}">
      <dsp:nvSpPr>
        <dsp:cNvPr id="0" name=""/>
        <dsp:cNvSpPr/>
      </dsp:nvSpPr>
      <dsp:spPr>
        <a:xfrm>
          <a:off x="736811" y="800410"/>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Product-centric</a:t>
          </a:r>
          <a:endParaRPr lang="en-US" sz="1900" i="1" kern="1200" dirty="0"/>
        </a:p>
      </dsp:txBody>
      <dsp:txXfrm>
        <a:off x="736811" y="800410"/>
        <a:ext cx="5917721" cy="637932"/>
      </dsp:txXfrm>
    </dsp:sp>
    <dsp:sp modelId="{CA680746-87DA-B841-AC63-2AD04225544C}">
      <dsp:nvSpPr>
        <dsp:cNvPr id="0" name=""/>
        <dsp:cNvSpPr/>
      </dsp:nvSpPr>
      <dsp:spPr>
        <a:xfrm>
          <a:off x="0" y="1597825"/>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915495-15BF-ED4F-B22C-68AE5D46F06B}">
      <dsp:nvSpPr>
        <dsp:cNvPr id="0" name=""/>
        <dsp:cNvSpPr/>
      </dsp:nvSpPr>
      <dsp:spPr>
        <a:xfrm>
          <a:off x="192974" y="1741360"/>
          <a:ext cx="350862" cy="3508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875C42E-A1A1-5946-90BF-15D2434F06C4}">
      <dsp:nvSpPr>
        <dsp:cNvPr id="0" name=""/>
        <dsp:cNvSpPr/>
      </dsp:nvSpPr>
      <dsp:spPr>
        <a:xfrm>
          <a:off x="736811" y="1597825"/>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GB" sz="1900" kern="1200" dirty="0"/>
            <a:t>Strong typing</a:t>
          </a:r>
        </a:p>
      </dsp:txBody>
      <dsp:txXfrm>
        <a:off x="736811" y="1597825"/>
        <a:ext cx="5917721" cy="637932"/>
      </dsp:txXfrm>
    </dsp:sp>
    <dsp:sp modelId="{10B45D57-A154-4B48-A9A9-F87D50CC3925}">
      <dsp:nvSpPr>
        <dsp:cNvPr id="0" name=""/>
        <dsp:cNvSpPr/>
      </dsp:nvSpPr>
      <dsp:spPr>
        <a:xfrm>
          <a:off x="0" y="2395240"/>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DA1413-CCD4-2642-A5BF-CD932ECD8988}">
      <dsp:nvSpPr>
        <dsp:cNvPr id="0" name=""/>
        <dsp:cNvSpPr/>
      </dsp:nvSpPr>
      <dsp:spPr>
        <a:xfrm>
          <a:off x="192974" y="2538775"/>
          <a:ext cx="350862" cy="35086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003835-F389-5C42-97BB-E5315D1601C7}">
      <dsp:nvSpPr>
        <dsp:cNvPr id="0" name=""/>
        <dsp:cNvSpPr/>
      </dsp:nvSpPr>
      <dsp:spPr>
        <a:xfrm>
          <a:off x="736811" y="2395240"/>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Client-specific queries</a:t>
          </a:r>
        </a:p>
      </dsp:txBody>
      <dsp:txXfrm>
        <a:off x="736811" y="2395240"/>
        <a:ext cx="5917721" cy="637932"/>
      </dsp:txXfrm>
    </dsp:sp>
    <dsp:sp modelId="{DBBF6DC2-CC34-AB4D-A698-EF3CBDD2E6CF}">
      <dsp:nvSpPr>
        <dsp:cNvPr id="0" name=""/>
        <dsp:cNvSpPr/>
      </dsp:nvSpPr>
      <dsp:spPr>
        <a:xfrm>
          <a:off x="0" y="3192655"/>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8017651-406C-024F-90ED-1C193734E0E5}">
      <dsp:nvSpPr>
        <dsp:cNvPr id="0" name=""/>
        <dsp:cNvSpPr/>
      </dsp:nvSpPr>
      <dsp:spPr>
        <a:xfrm>
          <a:off x="192974" y="3336190"/>
          <a:ext cx="350862" cy="350862"/>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326A493-BEC9-7541-B14E-10261BAFC803}">
      <dsp:nvSpPr>
        <dsp:cNvPr id="0" name=""/>
        <dsp:cNvSpPr/>
      </dsp:nvSpPr>
      <dsp:spPr>
        <a:xfrm>
          <a:off x="736811" y="3192655"/>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Introspective</a:t>
          </a:r>
          <a:endParaRPr lang="en-GB" sz="1900" kern="1200" dirty="0"/>
        </a:p>
      </dsp:txBody>
      <dsp:txXfrm>
        <a:off x="736811" y="3192655"/>
        <a:ext cx="5917721" cy="6379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1E7C3-3D3D-D445-8939-02C2C7CABE74}">
      <dsp:nvSpPr>
        <dsp:cNvPr id="0" name=""/>
        <dsp:cNvSpPr/>
      </dsp:nvSpPr>
      <dsp:spPr>
        <a:xfrm>
          <a:off x="2401" y="748719"/>
          <a:ext cx="1714409" cy="1088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5A6C0A-0454-EA41-ACC4-8CE6E82ED5BC}">
      <dsp:nvSpPr>
        <dsp:cNvPr id="0" name=""/>
        <dsp:cNvSpPr/>
      </dsp:nvSpPr>
      <dsp:spPr>
        <a:xfrm>
          <a:off x="192891" y="929684"/>
          <a:ext cx="1714409" cy="108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objects</a:t>
          </a:r>
        </a:p>
      </dsp:txBody>
      <dsp:txXfrm>
        <a:off x="224776" y="961569"/>
        <a:ext cx="1650639" cy="1024880"/>
      </dsp:txXfrm>
    </dsp:sp>
    <dsp:sp modelId="{F5C0604D-7A29-0A4A-9274-F9EDDB56E0B1}">
      <dsp:nvSpPr>
        <dsp:cNvPr id="0" name=""/>
        <dsp:cNvSpPr/>
      </dsp:nvSpPr>
      <dsp:spPr>
        <a:xfrm>
          <a:off x="2097790" y="748719"/>
          <a:ext cx="1714409" cy="1088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F08E0-1B89-0544-A5A2-8F3E7778B69C}">
      <dsp:nvSpPr>
        <dsp:cNvPr id="0" name=""/>
        <dsp:cNvSpPr/>
      </dsp:nvSpPr>
      <dsp:spPr>
        <a:xfrm>
          <a:off x="2288280" y="929684"/>
          <a:ext cx="1714409" cy="108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cache IDs</a:t>
          </a:r>
        </a:p>
      </dsp:txBody>
      <dsp:txXfrm>
        <a:off x="2320165" y="961569"/>
        <a:ext cx="1650639" cy="1024880"/>
      </dsp:txXfrm>
    </dsp:sp>
    <dsp:sp modelId="{73AD9138-4A79-C549-994F-75A361E9F062}">
      <dsp:nvSpPr>
        <dsp:cNvPr id="0" name=""/>
        <dsp:cNvSpPr/>
      </dsp:nvSpPr>
      <dsp:spPr>
        <a:xfrm>
          <a:off x="4193180" y="748719"/>
          <a:ext cx="1714409" cy="1088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23239F-7EBF-8540-8B7E-20D33E9C7E03}">
      <dsp:nvSpPr>
        <dsp:cNvPr id="0" name=""/>
        <dsp:cNvSpPr/>
      </dsp:nvSpPr>
      <dsp:spPr>
        <a:xfrm>
          <a:off x="4383670" y="929684"/>
          <a:ext cx="1714409" cy="108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Replace object fields with references</a:t>
          </a:r>
        </a:p>
      </dsp:txBody>
      <dsp:txXfrm>
        <a:off x="4415555" y="961569"/>
        <a:ext cx="1650639" cy="1024880"/>
      </dsp:txXfrm>
    </dsp:sp>
    <dsp:sp modelId="{70C9CEA6-94B6-4D41-9EA9-98850020434D}">
      <dsp:nvSpPr>
        <dsp:cNvPr id="0" name=""/>
        <dsp:cNvSpPr/>
      </dsp:nvSpPr>
      <dsp:spPr>
        <a:xfrm>
          <a:off x="6288570" y="748719"/>
          <a:ext cx="1714409" cy="1088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A391EB-ED94-4746-8FC5-559DFF385332}">
      <dsp:nvSpPr>
        <dsp:cNvPr id="0" name=""/>
        <dsp:cNvSpPr/>
      </dsp:nvSpPr>
      <dsp:spPr>
        <a:xfrm>
          <a:off x="6479060" y="929684"/>
          <a:ext cx="1714409" cy="108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Store normalized objects</a:t>
          </a:r>
        </a:p>
      </dsp:txBody>
      <dsp:txXfrm>
        <a:off x="6510945" y="961569"/>
        <a:ext cx="1650639" cy="1024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1E7C3-3D3D-D445-8939-02C2C7CABE74}">
      <dsp:nvSpPr>
        <dsp:cNvPr id="0" name=""/>
        <dsp:cNvSpPr/>
      </dsp:nvSpPr>
      <dsp:spPr>
        <a:xfrm>
          <a:off x="2401" y="748719"/>
          <a:ext cx="1714409" cy="1088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5A6C0A-0454-EA41-ACC4-8CE6E82ED5BC}">
      <dsp:nvSpPr>
        <dsp:cNvPr id="0" name=""/>
        <dsp:cNvSpPr/>
      </dsp:nvSpPr>
      <dsp:spPr>
        <a:xfrm>
          <a:off x="192891" y="929684"/>
          <a:ext cx="1714409" cy="108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Identify key-fields</a:t>
          </a:r>
        </a:p>
      </dsp:txBody>
      <dsp:txXfrm>
        <a:off x="224776" y="961569"/>
        <a:ext cx="1650639" cy="1024880"/>
      </dsp:txXfrm>
    </dsp:sp>
    <dsp:sp modelId="{F5C0604D-7A29-0A4A-9274-F9EDDB56E0B1}">
      <dsp:nvSpPr>
        <dsp:cNvPr id="0" name=""/>
        <dsp:cNvSpPr/>
      </dsp:nvSpPr>
      <dsp:spPr>
        <a:xfrm>
          <a:off x="2097790" y="748719"/>
          <a:ext cx="1714409" cy="1088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F08E0-1B89-0544-A5A2-8F3E7778B69C}">
      <dsp:nvSpPr>
        <dsp:cNvPr id="0" name=""/>
        <dsp:cNvSpPr/>
      </dsp:nvSpPr>
      <dsp:spPr>
        <a:xfrm>
          <a:off x="2288280" y="929684"/>
          <a:ext cx="1714409" cy="108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Retrieve cache references from the in-memory cache.</a:t>
          </a:r>
        </a:p>
      </dsp:txBody>
      <dsp:txXfrm>
        <a:off x="2320165" y="961569"/>
        <a:ext cx="1650639" cy="1024880"/>
      </dsp:txXfrm>
    </dsp:sp>
    <dsp:sp modelId="{73AD9138-4A79-C549-994F-75A361E9F062}">
      <dsp:nvSpPr>
        <dsp:cNvPr id="0" name=""/>
        <dsp:cNvSpPr/>
      </dsp:nvSpPr>
      <dsp:spPr>
        <a:xfrm>
          <a:off x="4193180" y="748719"/>
          <a:ext cx="1714409" cy="1088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23239F-7EBF-8540-8B7E-20D33E9C7E03}">
      <dsp:nvSpPr>
        <dsp:cNvPr id="0" name=""/>
        <dsp:cNvSpPr/>
      </dsp:nvSpPr>
      <dsp:spPr>
        <a:xfrm>
          <a:off x="4383670" y="929684"/>
          <a:ext cx="1714409" cy="108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Reduce the cached data</a:t>
          </a:r>
        </a:p>
      </dsp:txBody>
      <dsp:txXfrm>
        <a:off x="4415555" y="961569"/>
        <a:ext cx="1650639" cy="1024880"/>
      </dsp:txXfrm>
    </dsp:sp>
    <dsp:sp modelId="{70C9CEA6-94B6-4D41-9EA9-98850020434D}">
      <dsp:nvSpPr>
        <dsp:cNvPr id="0" name=""/>
        <dsp:cNvSpPr/>
      </dsp:nvSpPr>
      <dsp:spPr>
        <a:xfrm>
          <a:off x="6288570" y="748719"/>
          <a:ext cx="1714409" cy="1088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A391EB-ED94-4746-8FC5-559DFF385332}">
      <dsp:nvSpPr>
        <dsp:cNvPr id="0" name=""/>
        <dsp:cNvSpPr/>
      </dsp:nvSpPr>
      <dsp:spPr>
        <a:xfrm>
          <a:off x="6479060" y="929684"/>
          <a:ext cx="1714409" cy="108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Fetch the results</a:t>
          </a:r>
        </a:p>
      </dsp:txBody>
      <dsp:txXfrm>
        <a:off x="6510945" y="961569"/>
        <a:ext cx="1650639" cy="10248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D0EF-1144-4795-A9DA-E2BBE4665E52}">
      <dsp:nvSpPr>
        <dsp:cNvPr id="0" name=""/>
        <dsp:cNvSpPr/>
      </dsp:nvSpPr>
      <dsp:spPr>
        <a:xfrm>
          <a:off x="0" y="3"/>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BBE1B9-C7F4-46F5-A841-F8FB54E2B14A}">
      <dsp:nvSpPr>
        <dsp:cNvPr id="0" name=""/>
        <dsp:cNvSpPr/>
      </dsp:nvSpPr>
      <dsp:spPr>
        <a:xfrm>
          <a:off x="192974" y="146529"/>
          <a:ext cx="350862" cy="3508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5B40BEC-CBC3-42F6-990F-12F4602F0527}">
      <dsp:nvSpPr>
        <dsp:cNvPr id="0" name=""/>
        <dsp:cNvSpPr/>
      </dsp:nvSpPr>
      <dsp:spPr>
        <a:xfrm>
          <a:off x="736811" y="2994"/>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Autonomous</a:t>
          </a:r>
          <a:endParaRPr lang="en-US" sz="1900" i="1" kern="1200" dirty="0"/>
        </a:p>
      </dsp:txBody>
      <dsp:txXfrm>
        <a:off x="736811" y="2994"/>
        <a:ext cx="5917721" cy="637932"/>
      </dsp:txXfrm>
    </dsp:sp>
    <dsp:sp modelId="{41D9164E-F63B-4A0F-A767-613DDB91293C}">
      <dsp:nvSpPr>
        <dsp:cNvPr id="0" name=""/>
        <dsp:cNvSpPr/>
      </dsp:nvSpPr>
      <dsp:spPr>
        <a:xfrm>
          <a:off x="0" y="800410"/>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BEDDFE-EFB1-493D-8879-97EEA9854D0D}">
      <dsp:nvSpPr>
        <dsp:cNvPr id="0" name=""/>
        <dsp:cNvSpPr/>
      </dsp:nvSpPr>
      <dsp:spPr>
        <a:xfrm>
          <a:off x="192974" y="943944"/>
          <a:ext cx="350862" cy="3508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237E9F3-2D50-4DB5-82D5-F3EEB0A8DF37}">
      <dsp:nvSpPr>
        <dsp:cNvPr id="0" name=""/>
        <dsp:cNvSpPr/>
      </dsp:nvSpPr>
      <dsp:spPr>
        <a:xfrm>
          <a:off x="736811" y="800410"/>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Technology agnostic</a:t>
          </a:r>
          <a:endParaRPr lang="en-US" sz="1900" i="1" kern="1200" dirty="0"/>
        </a:p>
      </dsp:txBody>
      <dsp:txXfrm>
        <a:off x="736811" y="800410"/>
        <a:ext cx="5917721" cy="637932"/>
      </dsp:txXfrm>
    </dsp:sp>
    <dsp:sp modelId="{CA680746-87DA-B841-AC63-2AD04225544C}">
      <dsp:nvSpPr>
        <dsp:cNvPr id="0" name=""/>
        <dsp:cNvSpPr/>
      </dsp:nvSpPr>
      <dsp:spPr>
        <a:xfrm>
          <a:off x="0" y="1597825"/>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915495-15BF-ED4F-B22C-68AE5D46F06B}">
      <dsp:nvSpPr>
        <dsp:cNvPr id="0" name=""/>
        <dsp:cNvSpPr/>
      </dsp:nvSpPr>
      <dsp:spPr>
        <a:xfrm>
          <a:off x="192974" y="1741360"/>
          <a:ext cx="350862" cy="3508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875C42E-A1A1-5946-90BF-15D2434F06C4}">
      <dsp:nvSpPr>
        <dsp:cNvPr id="0" name=""/>
        <dsp:cNvSpPr/>
      </dsp:nvSpPr>
      <dsp:spPr>
        <a:xfrm>
          <a:off x="736811" y="1597825"/>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GB" sz="1900" kern="1200" dirty="0"/>
            <a:t>Independent deployable</a:t>
          </a:r>
        </a:p>
      </dsp:txBody>
      <dsp:txXfrm>
        <a:off x="736811" y="1597825"/>
        <a:ext cx="5917721" cy="637932"/>
      </dsp:txXfrm>
    </dsp:sp>
    <dsp:sp modelId="{10B45D57-A154-4B48-A9A9-F87D50CC3925}">
      <dsp:nvSpPr>
        <dsp:cNvPr id="0" name=""/>
        <dsp:cNvSpPr/>
      </dsp:nvSpPr>
      <dsp:spPr>
        <a:xfrm>
          <a:off x="0" y="2395240"/>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DA1413-CCD4-2642-A5BF-CD932ECD8988}">
      <dsp:nvSpPr>
        <dsp:cNvPr id="0" name=""/>
        <dsp:cNvSpPr/>
      </dsp:nvSpPr>
      <dsp:spPr>
        <a:xfrm>
          <a:off x="192974" y="2538775"/>
          <a:ext cx="350862" cy="35086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003835-F389-5C42-97BB-E5315D1601C7}">
      <dsp:nvSpPr>
        <dsp:cNvPr id="0" name=""/>
        <dsp:cNvSpPr/>
      </dsp:nvSpPr>
      <dsp:spPr>
        <a:xfrm>
          <a:off x="736811" y="2395240"/>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Small and easy to maintain</a:t>
          </a:r>
        </a:p>
      </dsp:txBody>
      <dsp:txXfrm>
        <a:off x="736811" y="2395240"/>
        <a:ext cx="5917721" cy="637932"/>
      </dsp:txXfrm>
    </dsp:sp>
    <dsp:sp modelId="{DBBF6DC2-CC34-AB4D-A698-EF3CBDD2E6CF}">
      <dsp:nvSpPr>
        <dsp:cNvPr id="0" name=""/>
        <dsp:cNvSpPr/>
      </dsp:nvSpPr>
      <dsp:spPr>
        <a:xfrm>
          <a:off x="0" y="3192655"/>
          <a:ext cx="6654533" cy="63793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8017651-406C-024F-90ED-1C193734E0E5}">
      <dsp:nvSpPr>
        <dsp:cNvPr id="0" name=""/>
        <dsp:cNvSpPr/>
      </dsp:nvSpPr>
      <dsp:spPr>
        <a:xfrm>
          <a:off x="192974" y="3336190"/>
          <a:ext cx="350862" cy="350862"/>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326A493-BEC9-7541-B14E-10261BAFC803}">
      <dsp:nvSpPr>
        <dsp:cNvPr id="0" name=""/>
        <dsp:cNvSpPr/>
      </dsp:nvSpPr>
      <dsp:spPr>
        <a:xfrm>
          <a:off x="736811" y="3192655"/>
          <a:ext cx="5917721" cy="6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67514" rIns="67514" bIns="67514" numCol="1" spcCol="1270" anchor="ctr" anchorCtr="0">
          <a:noAutofit/>
        </a:bodyPr>
        <a:lstStyle/>
        <a:p>
          <a:pPr marL="0" lvl="0" indent="0" algn="l" defTabSz="844550">
            <a:lnSpc>
              <a:spcPct val="100000"/>
            </a:lnSpc>
            <a:spcBef>
              <a:spcPct val="0"/>
            </a:spcBef>
            <a:spcAft>
              <a:spcPct val="35000"/>
            </a:spcAft>
            <a:buNone/>
          </a:pPr>
          <a:r>
            <a:rPr lang="en-US" sz="1900" kern="1200" dirty="0"/>
            <a:t>Resilience</a:t>
          </a:r>
          <a:endParaRPr lang="en-GB" sz="1900" kern="1200" dirty="0"/>
        </a:p>
      </dsp:txBody>
      <dsp:txXfrm>
        <a:off x="736811" y="3192655"/>
        <a:ext cx="5917721" cy="6379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7B9070-9281-4B15-842B-9B135EE24603}" type="datetimeFigureOut">
              <a:rPr lang="de-AT" smtClean="0"/>
              <a:t>12.06.23</a:t>
            </a:fld>
            <a:endParaRPr lang="de-AT"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7FC8AE-2100-403C-A265-5E8967C6F3BC}" type="slidenum">
              <a:rPr lang="de-AT" smtClean="0"/>
              <a:t>‹#›</a:t>
            </a:fld>
            <a:endParaRPr lang="de-AT" dirty="0"/>
          </a:p>
        </p:txBody>
      </p:sp>
    </p:spTree>
    <p:extLst>
      <p:ext uri="{BB962C8B-B14F-4D97-AF65-F5344CB8AC3E}">
        <p14:creationId xmlns:p14="http://schemas.microsoft.com/office/powerpoint/2010/main" val="30652336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A4CAD-2332-440A-B5F3-F5F26A7FAEC2}" type="datetimeFigureOut">
              <a:rPr lang="en-US" smtClean="0"/>
              <a:t>6/12/23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FE4289-A74F-4222-9B90-D9BDCFD3E13B}" type="slidenum">
              <a:rPr lang="en-US" smtClean="0"/>
              <a:t>‹#›</a:t>
            </a:fld>
            <a:endParaRPr lang="en-US" dirty="0"/>
          </a:p>
        </p:txBody>
      </p:sp>
    </p:spTree>
    <p:extLst>
      <p:ext uri="{BB962C8B-B14F-4D97-AF65-F5344CB8AC3E}">
        <p14:creationId xmlns:p14="http://schemas.microsoft.com/office/powerpoint/2010/main" val="3349702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 welcome you to the presentation of my master thesis. The evolving landscape of web technologies presents us with challenges and opportunities, and this thesis explores the potential of combining micro-frontends and </a:t>
            </a:r>
            <a:r>
              <a:rPr lang="en-US" b="0" i="0" dirty="0" err="1">
                <a:solidFill>
                  <a:srgbClr val="374151"/>
                </a:solidFill>
                <a:effectLst/>
                <a:latin typeface="Söhne"/>
              </a:rPr>
              <a:t>GraphQL</a:t>
            </a:r>
            <a:r>
              <a:rPr lang="en-US" b="0" i="0" dirty="0">
                <a:solidFill>
                  <a:srgbClr val="374151"/>
                </a:solidFill>
                <a:effectLst/>
                <a:latin typeface="Söhne"/>
              </a:rPr>
              <a:t>. We try to find an answer to the question: “</a:t>
            </a:r>
            <a:r>
              <a:rPr lang="en-US" dirty="0">
                <a:solidFill>
                  <a:srgbClr val="005A96"/>
                </a:solidFill>
              </a:rPr>
              <a:t>Can </a:t>
            </a:r>
            <a:r>
              <a:rPr lang="en-US" dirty="0" err="1">
                <a:solidFill>
                  <a:srgbClr val="005A96"/>
                </a:solidFill>
              </a:rPr>
              <a:t>GraphQL</a:t>
            </a:r>
            <a:r>
              <a:rPr lang="en-US" dirty="0">
                <a:solidFill>
                  <a:srgbClr val="005A96"/>
                </a:solidFill>
              </a:rPr>
              <a:t> bring a performance improvement in micro-frontend architectures?”.</a:t>
            </a:r>
            <a:br>
              <a:rPr lang="en-US" dirty="0">
                <a:solidFill>
                  <a:srgbClr val="005A96"/>
                </a:solidFill>
              </a:rPr>
            </a:br>
            <a:br>
              <a:rPr lang="en-US" dirty="0">
                <a:solidFill>
                  <a:srgbClr val="005A96"/>
                </a:solidFill>
              </a:rPr>
            </a:br>
            <a:endParaRPr lang="en-US" b="0" i="0" dirty="0">
              <a:solidFill>
                <a:srgbClr val="374151"/>
              </a:solidFill>
              <a:effectLst/>
              <a:latin typeface="Söhne"/>
            </a:endParaRP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2FFE4289-A74F-4222-9B90-D9BDCFD3E13B}" type="slidenum">
              <a:rPr lang="en-US" smtClean="0"/>
              <a:t>1</a:t>
            </a:fld>
            <a:endParaRPr lang="en-US" dirty="0"/>
          </a:p>
        </p:txBody>
      </p:sp>
    </p:spTree>
    <p:extLst>
      <p:ext uri="{BB962C8B-B14F-4D97-AF65-F5344CB8AC3E}">
        <p14:creationId xmlns:p14="http://schemas.microsoft.com/office/powerpoint/2010/main" val="1283463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dive into the results, let me show you the final version of the prototype. As we see on the slide (in the navigation bar) the prototype consist of four bigger micro-frontends (Contacts, Sales, Users, Dashboard). The dashboard contains various widgets (micro-frontends), which were implemented using Angular and one in React. The micro-frontends are rendered inside an application shell to appear like a single application to the user.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showing a screenshot from the real application now, which as you can see resembles the structure from the figure from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development also presented some challenges for me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Deeply understanding the Apollo Client caching structure to be able to share a single instance of the cache.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Integrating a React micro-frontend into the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Implementing the query-reduction mechanism. It required a deep understanding of the caches internal 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prototype was used to measure the performance regarding the hypotheses.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10</a:t>
            </a:fld>
            <a:endParaRPr lang="en-US" dirty="0"/>
          </a:p>
        </p:txBody>
      </p:sp>
    </p:spTree>
    <p:extLst>
      <p:ext uri="{BB962C8B-B14F-4D97-AF65-F5344CB8AC3E}">
        <p14:creationId xmlns:p14="http://schemas.microsoft.com/office/powerpoint/2010/main" val="179174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better understand the results, i want to explain the methodology used to measure the performance. The results were recorded in two user journeys throughout the prototype.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different approaches were used to measure and compare the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first approach is a naive approach, where all micro-frontends use a separate cache instance.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second approach is where the micro-frontends share a common caching layer.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third approach is where all micro-frontends share a common caching layer and remove existing fields from queries with query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approaches are important for the evaluation of the results.</a:t>
            </a:r>
            <a:endParaRPr lang="en-US" b="1" dirty="0"/>
          </a:p>
        </p:txBody>
      </p:sp>
      <p:sp>
        <p:nvSpPr>
          <p:cNvPr id="4" name="Slide Number Placeholder 3"/>
          <p:cNvSpPr>
            <a:spLocks noGrp="1"/>
          </p:cNvSpPr>
          <p:nvPr>
            <p:ph type="sldNum" sz="quarter" idx="5"/>
          </p:nvPr>
        </p:nvSpPr>
        <p:spPr/>
        <p:txBody>
          <a:bodyPr/>
          <a:lstStyle/>
          <a:p>
            <a:fld id="{2FFE4289-A74F-4222-9B90-D9BDCFD3E13B}" type="slidenum">
              <a:rPr lang="en-US" smtClean="0"/>
              <a:t>11</a:t>
            </a:fld>
            <a:endParaRPr lang="en-US" dirty="0"/>
          </a:p>
        </p:txBody>
      </p:sp>
    </p:spTree>
    <p:extLst>
      <p:ext uri="{BB962C8B-B14F-4D97-AF65-F5344CB8AC3E}">
        <p14:creationId xmlns:p14="http://schemas.microsoft.com/office/powerpoint/2010/main" val="2239639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with the most significant results in terms of the network request size.</a:t>
            </a:r>
          </a:p>
          <a:p>
            <a:endParaRPr lang="en-US" dirty="0"/>
          </a:p>
          <a:p>
            <a:r>
              <a:rPr lang="en-US" dirty="0"/>
              <a:t>The comparison between the three approaches is shown as a bar chart on the slide. The differences in the request size are not significant as you can see. They are in the kilobyte range. The bar-chart also features the number of network requests per approach.</a:t>
            </a:r>
          </a:p>
          <a:p>
            <a:endParaRPr lang="en-US" dirty="0"/>
          </a:p>
          <a:p>
            <a:r>
              <a:rPr lang="en-US" dirty="0"/>
              <a:t>The shared caching layer reduces the number of network requests by 11 for the first- and 25 requests for the second user journey. This explains the much higher size difference for the second user journey’s first approach. </a:t>
            </a:r>
          </a:p>
          <a:p>
            <a:endParaRPr lang="en-US" dirty="0"/>
          </a:p>
          <a:p>
            <a:r>
              <a:rPr lang="en-US" dirty="0"/>
              <a:t>Query reduction reduces the size of the request body, because the removed fields are not sent along the HTTP body, but query reduction can’t omit requests.</a:t>
            </a:r>
          </a:p>
        </p:txBody>
      </p:sp>
      <p:sp>
        <p:nvSpPr>
          <p:cNvPr id="4" name="Slide Number Placeholder 3"/>
          <p:cNvSpPr>
            <a:spLocks noGrp="1"/>
          </p:cNvSpPr>
          <p:nvPr>
            <p:ph type="sldNum" sz="quarter" idx="5"/>
          </p:nvPr>
        </p:nvSpPr>
        <p:spPr/>
        <p:txBody>
          <a:bodyPr/>
          <a:lstStyle/>
          <a:p>
            <a:fld id="{2FFE4289-A74F-4222-9B90-D9BDCFD3E13B}" type="slidenum">
              <a:rPr lang="en-US" smtClean="0"/>
              <a:t>12</a:t>
            </a:fld>
            <a:endParaRPr lang="en-US" dirty="0"/>
          </a:p>
        </p:txBody>
      </p:sp>
    </p:spTree>
    <p:extLst>
      <p:ext uri="{BB962C8B-B14F-4D97-AF65-F5344CB8AC3E}">
        <p14:creationId xmlns:p14="http://schemas.microsoft.com/office/powerpoint/2010/main" val="3785535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compare the network response sizes. The results are from the same measurement session.</a:t>
            </a:r>
          </a:p>
          <a:p>
            <a:endParaRPr lang="en-US" dirty="0"/>
          </a:p>
          <a:p>
            <a:r>
              <a:rPr lang="en-US" dirty="0"/>
              <a:t>The shared caching layer brings great performance improvements for the second and third approach. It saves about 2 megabytes of response data, by omitting a lot of requests.</a:t>
            </a:r>
          </a:p>
          <a:p>
            <a:endParaRPr lang="en-US" dirty="0"/>
          </a:p>
          <a:p>
            <a:r>
              <a:rPr lang="en-US" dirty="0"/>
              <a:t>Comparing the second and third approach, again the query reduction does not really reduce the response size. There is only a small, not significant size difference compared to the second approach. </a:t>
            </a:r>
          </a:p>
          <a:p>
            <a:r>
              <a:rPr lang="en-US" dirty="0"/>
              <a:t>The difference between the second and third are the gains through query reduction.</a:t>
            </a:r>
          </a:p>
        </p:txBody>
      </p:sp>
      <p:sp>
        <p:nvSpPr>
          <p:cNvPr id="4" name="Slide Number Placeholder 3"/>
          <p:cNvSpPr>
            <a:spLocks noGrp="1"/>
          </p:cNvSpPr>
          <p:nvPr>
            <p:ph type="sldNum" sz="quarter" idx="5"/>
          </p:nvPr>
        </p:nvSpPr>
        <p:spPr/>
        <p:txBody>
          <a:bodyPr/>
          <a:lstStyle/>
          <a:p>
            <a:fld id="{2FFE4289-A74F-4222-9B90-D9BDCFD3E13B}" type="slidenum">
              <a:rPr lang="en-US" smtClean="0"/>
              <a:t>13</a:t>
            </a:fld>
            <a:endParaRPr lang="en-US" dirty="0"/>
          </a:p>
        </p:txBody>
      </p:sp>
    </p:spTree>
    <p:extLst>
      <p:ext uri="{BB962C8B-B14F-4D97-AF65-F5344CB8AC3E}">
        <p14:creationId xmlns:p14="http://schemas.microsoft.com/office/powerpoint/2010/main" val="1258611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summary let's put the results in relation to the hypotheses.</a:t>
            </a:r>
          </a:p>
          <a:p>
            <a:endParaRPr lang="en-US" dirty="0"/>
          </a:p>
          <a:p>
            <a:r>
              <a:rPr lang="en-US" dirty="0"/>
              <a:t>Press</a:t>
            </a:r>
          </a:p>
          <a:p>
            <a:endParaRPr lang="en-US" dirty="0"/>
          </a:p>
          <a:p>
            <a:r>
              <a:rPr lang="en-US" dirty="0"/>
              <a:t>Hypothesis I is partially confirmed. The shared caching layer can drastically reduce the number of requests and network traffic. However, query reduction does not bring a significant improvement to request and response size. </a:t>
            </a:r>
          </a:p>
          <a:p>
            <a:endParaRPr lang="en-US" dirty="0"/>
          </a:p>
          <a:p>
            <a:r>
              <a:rPr lang="en-US" dirty="0"/>
              <a:t>press</a:t>
            </a:r>
          </a:p>
          <a:p>
            <a:endParaRPr lang="en-US" dirty="0"/>
          </a:p>
          <a:p>
            <a:r>
              <a:rPr lang="en-US" dirty="0"/>
              <a:t>Hypothesis II was confirmed. React and Angular micro-frontends could access the shared caching layer. </a:t>
            </a:r>
            <a:r>
              <a:rPr lang="en-US" i="0" dirty="0">
                <a:effectLst/>
                <a:latin typeface="Helvetica" pitchFamily="2" charset="0"/>
              </a:rPr>
              <a:t>Therefore, the concept of the shared caching layer is technology agnostic. The only requirement is that the framework supports Apollo Client.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14</a:t>
            </a:fld>
            <a:endParaRPr lang="en-US" dirty="0"/>
          </a:p>
        </p:txBody>
      </p:sp>
    </p:spTree>
    <p:extLst>
      <p:ext uri="{BB962C8B-B14F-4D97-AF65-F5344CB8AC3E}">
        <p14:creationId xmlns:p14="http://schemas.microsoft.com/office/powerpoint/2010/main" val="3807494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At the end of this presentation, it is important to consider future aspects.</a:t>
            </a:r>
          </a:p>
          <a:p>
            <a:endParaRPr lang="en-US" b="0" i="0" dirty="0">
              <a:solidFill>
                <a:srgbClr val="374151"/>
              </a:solidFill>
              <a:effectLst/>
              <a:latin typeface="Söhne"/>
            </a:endParaRPr>
          </a:p>
          <a:p>
            <a:r>
              <a:rPr lang="en-US" b="0" i="0" dirty="0">
                <a:solidFill>
                  <a:srgbClr val="374151"/>
                </a:solidFill>
                <a:effectLst/>
                <a:latin typeface="Söhne"/>
              </a:rPr>
              <a:t>One aspect would be to use query reduction on a different prototype where it may perform better. In my future work, I discuss an example architecture that could improve its performance by using the query reduction functionality.</a:t>
            </a:r>
          </a:p>
          <a:p>
            <a:endParaRPr lang="en-US" dirty="0"/>
          </a:p>
          <a:p>
            <a:r>
              <a:rPr lang="en-US" dirty="0"/>
              <a:t>This slide shows a figure of a workflow inside that architecture, where query reduction might be beneficial.</a:t>
            </a:r>
          </a:p>
        </p:txBody>
      </p:sp>
      <p:sp>
        <p:nvSpPr>
          <p:cNvPr id="4" name="Slide Number Placeholder 3"/>
          <p:cNvSpPr>
            <a:spLocks noGrp="1"/>
          </p:cNvSpPr>
          <p:nvPr>
            <p:ph type="sldNum" sz="quarter" idx="5"/>
          </p:nvPr>
        </p:nvSpPr>
        <p:spPr/>
        <p:txBody>
          <a:bodyPr/>
          <a:lstStyle/>
          <a:p>
            <a:fld id="{2FFE4289-A74F-4222-9B90-D9BDCFD3E13B}" type="slidenum">
              <a:rPr lang="en-US" smtClean="0"/>
              <a:t>15</a:t>
            </a:fld>
            <a:endParaRPr lang="en-US" dirty="0"/>
          </a:p>
        </p:txBody>
      </p:sp>
    </p:spTree>
    <p:extLst>
      <p:ext uri="{BB962C8B-B14F-4D97-AF65-F5344CB8AC3E}">
        <p14:creationId xmlns:p14="http://schemas.microsoft.com/office/powerpoint/2010/main" val="428310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a:t>
            </a:r>
          </a:p>
        </p:txBody>
      </p:sp>
      <p:sp>
        <p:nvSpPr>
          <p:cNvPr id="4" name="Slide Number Placeholder 3"/>
          <p:cNvSpPr>
            <a:spLocks noGrp="1"/>
          </p:cNvSpPr>
          <p:nvPr>
            <p:ph type="sldNum" sz="quarter" idx="5"/>
          </p:nvPr>
        </p:nvSpPr>
        <p:spPr/>
        <p:txBody>
          <a:bodyPr/>
          <a:lstStyle/>
          <a:p>
            <a:fld id="{2FFE4289-A74F-4222-9B90-D9BDCFD3E13B}" type="slidenum">
              <a:rPr lang="en-US" smtClean="0"/>
              <a:t>16</a:t>
            </a:fld>
            <a:endParaRPr lang="en-US" dirty="0"/>
          </a:p>
        </p:txBody>
      </p:sp>
    </p:spTree>
    <p:extLst>
      <p:ext uri="{BB962C8B-B14F-4D97-AF65-F5344CB8AC3E}">
        <p14:creationId xmlns:p14="http://schemas.microsoft.com/office/powerpoint/2010/main" val="1238670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interested listeners I have listed the most important sources.</a:t>
            </a:r>
          </a:p>
        </p:txBody>
      </p:sp>
      <p:sp>
        <p:nvSpPr>
          <p:cNvPr id="4" name="Slide Number Placeholder 3"/>
          <p:cNvSpPr>
            <a:spLocks noGrp="1"/>
          </p:cNvSpPr>
          <p:nvPr>
            <p:ph type="sldNum" sz="quarter" idx="5"/>
          </p:nvPr>
        </p:nvSpPr>
        <p:spPr/>
        <p:txBody>
          <a:bodyPr/>
          <a:lstStyle/>
          <a:p>
            <a:fld id="{2FFE4289-A74F-4222-9B90-D9BDCFD3E13B}" type="slidenum">
              <a:rPr lang="en-US" smtClean="0"/>
              <a:t>17</a:t>
            </a:fld>
            <a:endParaRPr lang="en-US" dirty="0"/>
          </a:p>
        </p:txBody>
      </p:sp>
    </p:spTree>
    <p:extLst>
      <p:ext uri="{BB962C8B-B14F-4D97-AF65-F5344CB8AC3E}">
        <p14:creationId xmlns:p14="http://schemas.microsoft.com/office/powerpoint/2010/main" val="2585337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network speed was set to 1.5 Mbps to ensure that the network speed stays the same for all three approaches.</a:t>
            </a:r>
          </a:p>
          <a:p>
            <a:endParaRPr lang="en-US" dirty="0"/>
          </a:p>
          <a:p>
            <a:r>
              <a:rPr lang="en-US" dirty="0"/>
              <a:t>The shared caching layer brings about 12 seconds compared to the naïve approach.</a:t>
            </a:r>
          </a:p>
        </p:txBody>
      </p:sp>
      <p:sp>
        <p:nvSpPr>
          <p:cNvPr id="4" name="Slide Number Placeholder 3"/>
          <p:cNvSpPr>
            <a:spLocks noGrp="1"/>
          </p:cNvSpPr>
          <p:nvPr>
            <p:ph type="sldNum" sz="quarter" idx="5"/>
          </p:nvPr>
        </p:nvSpPr>
        <p:spPr/>
        <p:txBody>
          <a:bodyPr/>
          <a:lstStyle/>
          <a:p>
            <a:fld id="{2FFE4289-A74F-4222-9B90-D9BDCFD3E13B}" type="slidenum">
              <a:rPr lang="en-US" smtClean="0"/>
              <a:t>18</a:t>
            </a:fld>
            <a:endParaRPr lang="en-US" dirty="0"/>
          </a:p>
        </p:txBody>
      </p:sp>
    </p:spTree>
    <p:extLst>
      <p:ext uri="{BB962C8B-B14F-4D97-AF65-F5344CB8AC3E}">
        <p14:creationId xmlns:p14="http://schemas.microsoft.com/office/powerpoint/2010/main" val="2495265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cache-first</a:t>
            </a:r>
            <a:r>
              <a:rPr lang="en-US" dirty="0"/>
              <a:t>: This fetch policy instructs the Apollo Client to first check the local cache for the query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cache-and-network</a:t>
            </a:r>
            <a:r>
              <a:rPr lang="en-US" dirty="0"/>
              <a:t>:  This fetch policy combines cache-first and network-only policies. Apollo client first checks the cache for the query result and returns it immediately if it is present. Then, a network request is made to fetch the most recent data, which is then used to update the cache. This fetch policy is an optimal choice for presenting data that undergoes frequent updates.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cache-only</a:t>
            </a:r>
            <a:r>
              <a:rPr lang="en-US" dirty="0"/>
              <a:t>: This fetch policy instructs the Apollo Client to check only the cache for the query result. If the query result if present, it is returned immediately.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network-only</a:t>
            </a:r>
            <a:r>
              <a:rPr lang="en-US" dirty="0"/>
              <a:t>: This fetch policy instructs Apollo Client to skip the cache entirely and always fetch the query result from the server. However, the result is stored inside the cache.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no-cache</a:t>
            </a:r>
            <a:r>
              <a:rPr lang="en-US" dirty="0"/>
              <a:t>: This fetch policy skips the cache entirely and always fetches the query result from the server. Unlike network-only, the result is not cached.</a:t>
            </a:r>
          </a:p>
        </p:txBody>
      </p:sp>
      <p:sp>
        <p:nvSpPr>
          <p:cNvPr id="4" name="Slide Number Placeholder 3"/>
          <p:cNvSpPr>
            <a:spLocks noGrp="1"/>
          </p:cNvSpPr>
          <p:nvPr>
            <p:ph type="sldNum" sz="quarter" idx="5"/>
          </p:nvPr>
        </p:nvSpPr>
        <p:spPr/>
        <p:txBody>
          <a:bodyPr/>
          <a:lstStyle/>
          <a:p>
            <a:fld id="{2FFE4289-A74F-4222-9B90-D9BDCFD3E13B}" type="slidenum">
              <a:rPr lang="en-US" smtClean="0"/>
              <a:t>19</a:t>
            </a:fld>
            <a:endParaRPr lang="en-US" dirty="0"/>
          </a:p>
        </p:txBody>
      </p:sp>
    </p:spTree>
    <p:extLst>
      <p:ext uri="{BB962C8B-B14F-4D97-AF65-F5344CB8AC3E}">
        <p14:creationId xmlns:p14="http://schemas.microsoft.com/office/powerpoint/2010/main" val="162987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Why should we adopt micro-frontends? In recent years, web applications have evolved into complex systems. This complexity poses a challenge related to scalability, development, and maintainability. To address these issues, a new architectural approach called micro-frontends has emerged. </a:t>
            </a:r>
          </a:p>
          <a:p>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Micro-frontends should bring advantages of microservices to the frontend. </a:t>
            </a:r>
            <a:r>
              <a:rPr lang="en-US" b="0" i="0" dirty="0">
                <a:solidFill>
                  <a:srgbClr val="D1D5DB"/>
                </a:solidFill>
                <a:effectLst/>
                <a:latin typeface="Söhne"/>
              </a:rPr>
              <a:t>Instead of creating a single large frontend monolith, micro-frontend architectures contain many small independent applications, that each implement a specific domain of the overall application. The figure on the slide shows the difference between the architectures quite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a:p>
            <a:r>
              <a:rPr lang="en-US" b="0" i="0" dirty="0">
                <a:solidFill>
                  <a:srgbClr val="D1D5DB"/>
                </a:solidFill>
                <a:effectLst/>
                <a:latin typeface="Söhne"/>
              </a:rPr>
              <a:t>The left side shows a traditional frontend monolith. All requirements are implemented in a single frontend application. It communicates with only one API. </a:t>
            </a:r>
          </a:p>
          <a:p>
            <a:endParaRPr lang="en-US" b="0" i="0" dirty="0">
              <a:solidFill>
                <a:srgbClr val="D1D5DB"/>
              </a:solidFill>
              <a:effectLst/>
              <a:latin typeface="Söhne"/>
            </a:endParaRPr>
          </a:p>
          <a:p>
            <a:r>
              <a:rPr lang="en-US" b="0" i="0" dirty="0">
                <a:solidFill>
                  <a:srgbClr val="D1D5DB"/>
                </a:solidFill>
                <a:effectLst/>
                <a:latin typeface="Söhne"/>
              </a:rPr>
              <a:t>The right side shows the same architecture with micro-frontends. Each micro-frontend is </a:t>
            </a:r>
            <a:r>
              <a:rPr lang="en-US" b="0" i="0" dirty="0">
                <a:solidFill>
                  <a:srgbClr val="374151"/>
                </a:solidFill>
                <a:effectLst/>
                <a:latin typeface="Söhne"/>
              </a:rPr>
              <a:t>responsible for a specific functionality of the overall architecture </a:t>
            </a:r>
            <a:r>
              <a:rPr lang="en-US" b="0" i="0" dirty="0">
                <a:solidFill>
                  <a:srgbClr val="D1D5DB"/>
                </a:solidFill>
                <a:effectLst/>
                <a:latin typeface="Söhne"/>
              </a:rPr>
              <a:t>and communicates with an individual service. Every team develops their micro-frontend autonomously, and the end user experiences the architecture as a single coherent application, like a frontend monolith. </a:t>
            </a:r>
          </a:p>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2FFE4289-A74F-4222-9B90-D9BDCFD3E13B}" type="slidenum">
              <a:rPr lang="en-US" smtClean="0"/>
              <a:t>2</a:t>
            </a:fld>
            <a:endParaRPr lang="en-US" dirty="0"/>
          </a:p>
        </p:txBody>
      </p:sp>
    </p:spTree>
    <p:extLst>
      <p:ext uri="{BB962C8B-B14F-4D97-AF65-F5344CB8AC3E}">
        <p14:creationId xmlns:p14="http://schemas.microsoft.com/office/powerpoint/2010/main" val="3168280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374151"/>
                </a:solidFill>
                <a:effectLst/>
                <a:latin typeface="Söhne"/>
              </a:rPr>
              <a:t>Polling: Define an interval, in which the query is fetched periodically.</a:t>
            </a:r>
          </a:p>
          <a:p>
            <a:pPr algn="l">
              <a:buFont typeface="+mj-lt"/>
              <a:buNone/>
            </a:pPr>
            <a:endParaRPr lang="en-US" b="0" i="0" dirty="0">
              <a:solidFill>
                <a:srgbClr val="374151"/>
              </a:solidFill>
              <a:effectLst/>
              <a:latin typeface="Söhne"/>
            </a:endParaRPr>
          </a:p>
          <a:p>
            <a:pPr algn="l">
              <a:buFont typeface="+mj-lt"/>
              <a:buNone/>
            </a:pPr>
            <a:r>
              <a:rPr lang="en-US" b="0" i="0" dirty="0" err="1">
                <a:solidFill>
                  <a:srgbClr val="374151"/>
                </a:solidFill>
                <a:effectLst/>
                <a:latin typeface="Söhne"/>
              </a:rPr>
              <a:t>refetchQueries</a:t>
            </a:r>
            <a:r>
              <a:rPr lang="en-US" b="0" i="0" dirty="0">
                <a:solidFill>
                  <a:srgbClr val="374151"/>
                </a:solidFill>
                <a:effectLst/>
                <a:latin typeface="Söhne"/>
              </a:rPr>
              <a:t>: When mutating data, the mutation allows to </a:t>
            </a:r>
            <a:r>
              <a:rPr lang="en-US" b="0" i="0" dirty="0" err="1">
                <a:solidFill>
                  <a:srgbClr val="374151"/>
                </a:solidFill>
                <a:effectLst/>
                <a:latin typeface="Söhne"/>
              </a:rPr>
              <a:t>refetch</a:t>
            </a:r>
            <a:r>
              <a:rPr lang="en-US" b="0" i="0" dirty="0">
                <a:solidFill>
                  <a:srgbClr val="374151"/>
                </a:solidFill>
                <a:effectLst/>
                <a:latin typeface="Söhne"/>
              </a:rPr>
              <a:t> specific queries afterwards. This option allows you to specify one or more queries to be </a:t>
            </a:r>
            <a:r>
              <a:rPr lang="en-US" b="0" i="0" dirty="0" err="1">
                <a:solidFill>
                  <a:srgbClr val="374151"/>
                </a:solidFill>
                <a:effectLst/>
                <a:latin typeface="Söhne"/>
              </a:rPr>
              <a:t>refetched</a:t>
            </a:r>
            <a:r>
              <a:rPr lang="en-US" b="0" i="0" dirty="0">
                <a:solidFill>
                  <a:srgbClr val="374151"/>
                </a:solidFill>
                <a:effectLst/>
                <a:latin typeface="Söhne"/>
              </a:rPr>
              <a:t> after the mutation is completed. By </a:t>
            </a:r>
            <a:r>
              <a:rPr lang="en-US" b="0" i="0" dirty="0" err="1">
                <a:solidFill>
                  <a:srgbClr val="374151"/>
                </a:solidFill>
                <a:effectLst/>
                <a:latin typeface="Söhne"/>
              </a:rPr>
              <a:t>refetching</a:t>
            </a:r>
            <a:r>
              <a:rPr lang="en-US" b="0" i="0" dirty="0">
                <a:solidFill>
                  <a:srgbClr val="374151"/>
                </a:solidFill>
                <a:effectLst/>
                <a:latin typeface="Söhne"/>
              </a:rPr>
              <a:t> the affected queries, you can update the cache with fresh data and invalidate any outdated information.</a:t>
            </a:r>
          </a:p>
          <a:p>
            <a:pPr algn="l">
              <a:buFont typeface="+mj-lt"/>
              <a:buNone/>
            </a:pPr>
            <a:endParaRPr lang="en-US" b="0" i="0" dirty="0">
              <a:solidFill>
                <a:srgbClr val="374151"/>
              </a:solidFill>
              <a:effectLst/>
              <a:latin typeface="Söhne"/>
            </a:endParaRPr>
          </a:p>
          <a:p>
            <a:pPr algn="l">
              <a:buFont typeface="+mj-lt"/>
              <a:buNone/>
            </a:pPr>
            <a:r>
              <a:rPr lang="en-US" b="0" i="0" dirty="0">
                <a:solidFill>
                  <a:srgbClr val="374151"/>
                </a:solidFill>
                <a:effectLst/>
                <a:latin typeface="Söhne"/>
              </a:rPr>
              <a:t>update: The update function allows manually modifying the cache after a mutation. For example, </a:t>
            </a:r>
            <a:r>
              <a:rPr lang="en-US" b="0" i="0" dirty="0" err="1">
                <a:solidFill>
                  <a:srgbClr val="374151"/>
                </a:solidFill>
                <a:effectLst/>
                <a:latin typeface="Söhne"/>
              </a:rPr>
              <a:t>i</a:t>
            </a:r>
            <a:r>
              <a:rPr lang="en-US" b="0" i="0" dirty="0">
                <a:solidFill>
                  <a:srgbClr val="374151"/>
                </a:solidFill>
                <a:effectLst/>
                <a:latin typeface="Söhne"/>
              </a:rPr>
              <a:t> inserted a new record. The mutation inserts it into the cache, but not with in the correct query to be referenced. Therefore, </a:t>
            </a:r>
            <a:r>
              <a:rPr lang="en-US" b="0" i="0" dirty="0" err="1">
                <a:solidFill>
                  <a:srgbClr val="374151"/>
                </a:solidFill>
                <a:effectLst/>
                <a:latin typeface="Söhne"/>
              </a:rPr>
              <a:t>i</a:t>
            </a:r>
            <a:r>
              <a:rPr lang="en-US" b="0" i="0" dirty="0">
                <a:solidFill>
                  <a:srgbClr val="374151"/>
                </a:solidFill>
                <a:effectLst/>
                <a:latin typeface="Söhne"/>
              </a:rPr>
              <a:t> can insert it into the correct query with the update function and the query reevaluates. Use methods like </a:t>
            </a:r>
            <a:r>
              <a:rPr lang="en-US" b="1" i="0" dirty="0" err="1">
                <a:solidFill>
                  <a:srgbClr val="374151"/>
                </a:solidFill>
                <a:effectLst/>
                <a:latin typeface="Söhne"/>
              </a:rPr>
              <a:t>cache.writeQuery</a:t>
            </a:r>
            <a:r>
              <a:rPr lang="en-US" b="1" i="0" dirty="0">
                <a:solidFill>
                  <a:srgbClr val="374151"/>
                </a:solidFill>
                <a:effectLst/>
                <a:latin typeface="Söhne"/>
              </a:rPr>
              <a:t> </a:t>
            </a:r>
            <a:r>
              <a:rPr lang="en-US" b="0" i="0" dirty="0">
                <a:solidFill>
                  <a:srgbClr val="374151"/>
                </a:solidFill>
                <a:effectLst/>
                <a:latin typeface="Söhne"/>
              </a:rPr>
              <a:t>or </a:t>
            </a:r>
            <a:r>
              <a:rPr lang="en-US" b="1" i="0" dirty="0" err="1">
                <a:solidFill>
                  <a:srgbClr val="374151"/>
                </a:solidFill>
                <a:effectLst/>
                <a:latin typeface="Söhne"/>
              </a:rPr>
              <a:t>cache.writeFragment</a:t>
            </a:r>
            <a:r>
              <a:rPr lang="en-US" b="1" i="0" dirty="0">
                <a:solidFill>
                  <a:srgbClr val="374151"/>
                </a:solidFill>
                <a:effectLst/>
                <a:latin typeface="Söhne"/>
              </a:rPr>
              <a:t> </a:t>
            </a:r>
            <a:r>
              <a:rPr lang="en-US" b="0" i="0" dirty="0">
                <a:solidFill>
                  <a:srgbClr val="374151"/>
                </a:solidFill>
                <a:effectLst/>
                <a:latin typeface="Söhne"/>
              </a:rPr>
              <a:t>to update specific query results or invalidate data</a:t>
            </a:r>
          </a:p>
          <a:p>
            <a:pPr algn="l">
              <a:buFont typeface="+mj-lt"/>
              <a:buNone/>
            </a:pPr>
            <a:endParaRPr lang="en-US" b="0" i="0" dirty="0">
              <a:solidFill>
                <a:srgbClr val="374151"/>
              </a:solidFill>
              <a:effectLst/>
              <a:latin typeface="Söhne"/>
            </a:endParaRPr>
          </a:p>
          <a:p>
            <a:pPr algn="l">
              <a:buFont typeface="+mj-lt"/>
              <a:buNone/>
            </a:pPr>
            <a:r>
              <a:rPr lang="en-US" b="0" i="0" dirty="0" err="1">
                <a:solidFill>
                  <a:srgbClr val="374151"/>
                </a:solidFill>
                <a:effectLst/>
                <a:latin typeface="Söhne"/>
              </a:rPr>
              <a:t>client.clearStore</a:t>
            </a:r>
            <a:r>
              <a:rPr lang="en-US" b="0" i="0" dirty="0">
                <a:solidFill>
                  <a:srgbClr val="374151"/>
                </a:solidFill>
                <a:effectLst/>
                <a:latin typeface="Söhne"/>
              </a:rPr>
              <a:t>: Clears the entire cache at once. This method clears the entire cache, effectively invalidating all cached data. Be cautious when using this method, as it removes all cached data.</a:t>
            </a:r>
          </a:p>
          <a:p>
            <a:pPr algn="l">
              <a:buFont typeface="+mj-lt"/>
              <a:buNone/>
            </a:pPr>
            <a:endParaRPr lang="en-US" b="0" i="0" dirty="0">
              <a:solidFill>
                <a:srgbClr val="374151"/>
              </a:solidFill>
              <a:effectLst/>
              <a:latin typeface="Söhne"/>
            </a:endParaRPr>
          </a:p>
          <a:p>
            <a:pPr algn="l">
              <a:buFont typeface="+mj-lt"/>
              <a:buNone/>
            </a:pPr>
            <a:r>
              <a:rPr lang="en-US" b="0" i="0" dirty="0" err="1">
                <a:solidFill>
                  <a:srgbClr val="374151"/>
                </a:solidFill>
                <a:effectLst/>
                <a:latin typeface="Söhne"/>
              </a:rPr>
              <a:t>client.resetStore</a:t>
            </a:r>
            <a:r>
              <a:rPr lang="en-US" b="0" i="0" dirty="0">
                <a:solidFill>
                  <a:srgbClr val="374151"/>
                </a:solidFill>
                <a:effectLst/>
                <a:latin typeface="Söhne"/>
              </a:rPr>
              <a:t>: This method clears the cache and then re-executes all active queries, </a:t>
            </a:r>
            <a:r>
              <a:rPr lang="en-US" b="0" i="0" dirty="0" err="1">
                <a:solidFill>
                  <a:srgbClr val="374151"/>
                </a:solidFill>
                <a:effectLst/>
                <a:latin typeface="Söhne"/>
              </a:rPr>
              <a:t>refetching</a:t>
            </a:r>
            <a:r>
              <a:rPr lang="en-US" b="0" i="0" dirty="0">
                <a:solidFill>
                  <a:srgbClr val="374151"/>
                </a:solidFill>
                <a:effectLst/>
                <a:latin typeface="Söhne"/>
              </a:rPr>
              <a:t> the data from the server and updating the cache with fresh information. It can be useful when you want to ensure that all cached data is invalidated and updated.</a:t>
            </a:r>
          </a:p>
          <a:p>
            <a:pPr algn="l">
              <a:buFont typeface="+mj-lt"/>
              <a:buNone/>
            </a:pPr>
            <a:endParaRPr lang="en-US" b="0" i="0" dirty="0">
              <a:solidFill>
                <a:srgbClr val="374151"/>
              </a:solidFill>
              <a:effectLst/>
              <a:latin typeface="Söhne"/>
            </a:endParaRPr>
          </a:p>
          <a:p>
            <a:pPr marL="0" indent="0">
              <a:buFont typeface="+mj-lt"/>
              <a:buNone/>
            </a:pPr>
            <a:r>
              <a:rPr lang="en-US" dirty="0" err="1"/>
              <a:t>nextFetchPolicy</a:t>
            </a:r>
            <a:endParaRPr lang="en-US" dirty="0"/>
          </a:p>
          <a:p>
            <a:pPr marL="0" indent="0">
              <a:buFont typeface="+mj-lt"/>
              <a:buNone/>
            </a:pPr>
            <a:r>
              <a:rPr lang="en-US" dirty="0" err="1"/>
              <a:t>QueryName.refetch</a:t>
            </a:r>
            <a:r>
              <a:rPr lang="en-US" dirty="0"/>
              <a:t>()</a:t>
            </a:r>
          </a:p>
          <a:p>
            <a:pPr marL="0" indent="0">
              <a:buFont typeface="+mj-lt"/>
              <a:buNone/>
            </a:pPr>
            <a:r>
              <a:rPr lang="en-US" dirty="0"/>
              <a:t>Manual invalidation of fields</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20</a:t>
            </a:fld>
            <a:endParaRPr lang="en-US" dirty="0"/>
          </a:p>
        </p:txBody>
      </p:sp>
    </p:spTree>
    <p:extLst>
      <p:ext uri="{BB962C8B-B14F-4D97-AF65-F5344CB8AC3E}">
        <p14:creationId xmlns:p14="http://schemas.microsoft.com/office/powerpoint/2010/main" val="2249345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Apollo Client offers many methods to interact with its caching mechanism.</a:t>
            </a:r>
          </a:p>
          <a:p>
            <a:endParaRPr lang="en-US" dirty="0"/>
          </a:p>
          <a:p>
            <a:r>
              <a:rPr lang="en-US" dirty="0" err="1"/>
              <a:t>Cache.gc</a:t>
            </a:r>
            <a:r>
              <a:rPr lang="en-US" dirty="0"/>
              <a:t>(); removes object that are not reachable anymore from the cache.</a:t>
            </a:r>
          </a:p>
        </p:txBody>
      </p:sp>
      <p:sp>
        <p:nvSpPr>
          <p:cNvPr id="4" name="Slide Number Placeholder 3"/>
          <p:cNvSpPr>
            <a:spLocks noGrp="1"/>
          </p:cNvSpPr>
          <p:nvPr>
            <p:ph type="sldNum" sz="quarter" idx="5"/>
          </p:nvPr>
        </p:nvSpPr>
        <p:spPr/>
        <p:txBody>
          <a:bodyPr/>
          <a:lstStyle/>
          <a:p>
            <a:fld id="{2FFE4289-A74F-4222-9B90-D9BDCFD3E13B}" type="slidenum">
              <a:rPr lang="en-US" smtClean="0"/>
              <a:t>21</a:t>
            </a:fld>
            <a:endParaRPr lang="en-US" dirty="0"/>
          </a:p>
        </p:txBody>
      </p:sp>
    </p:spTree>
    <p:extLst>
      <p:ext uri="{BB962C8B-B14F-4D97-AF65-F5344CB8AC3E}">
        <p14:creationId xmlns:p14="http://schemas.microsoft.com/office/powerpoint/2010/main" val="1192842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Designing micro-frontends usually comes with the decision to use either generic or consumer-driven APIs. Generic APIs emphasize reusability, while consumer-oriented APIs tailor the APIs to the consumer. The approaches can also be classified as generic APIs and consumer-driven APIs.</a:t>
            </a:r>
          </a:p>
          <a:p>
            <a:endParaRPr lang="en-US" dirty="0"/>
          </a:p>
          <a:p>
            <a:r>
              <a:rPr lang="en-US" dirty="0"/>
              <a:t>Consumer-driven APIs are the opposite of generic APIs. They follow the idea of providing the client with exactly the data it needs. These endpoints make the communication with a client straightforward, and there is no problem of over-fetching and over-requesting. However, creating an endpoint for each use-case creates an unmanageable amount of set of endpoints.</a:t>
            </a:r>
          </a:p>
          <a:p>
            <a:endParaRPr lang="en-US" dirty="0"/>
          </a:p>
          <a:p>
            <a:r>
              <a:rPr lang="en-US" dirty="0"/>
              <a:t>The figure shows an exemplary micro-frontend architecture using the BFF pattern. Each micro-frontend has its own BFF service that fetches data only for that specific client. The BFF work as gateway services to the domain services. This means that the domain services can stay very generic, whereas the BFF services can be very specific. BFFs should only implement the </a:t>
            </a:r>
            <a:r>
              <a:rPr lang="en-US" b="1" dirty="0"/>
              <a:t>presentation logic</a:t>
            </a:r>
            <a:r>
              <a:rPr lang="en-US" dirty="0"/>
              <a:t> that transforms the data into the form that the client requires. It should not store any state.</a:t>
            </a:r>
          </a:p>
          <a:p>
            <a:endParaRPr lang="en-US" dirty="0"/>
          </a:p>
          <a:p>
            <a:r>
              <a:rPr lang="en-US" dirty="0"/>
              <a:t>Persistence logic: Stores and loads data</a:t>
            </a:r>
          </a:p>
          <a:p>
            <a:r>
              <a:rPr lang="en-US" dirty="0"/>
              <a:t>Domain logic: Calculates, whether a person is allowed to vote (age)</a:t>
            </a:r>
          </a:p>
          <a:p>
            <a:r>
              <a:rPr lang="en-US" dirty="0"/>
              <a:t>Composition logic: How do components interact with each other</a:t>
            </a:r>
          </a:p>
          <a:p>
            <a:r>
              <a:rPr lang="en-US" dirty="0"/>
              <a:t>Presentation logic: Bring the data into the shape, as we need it.</a:t>
            </a:r>
          </a:p>
          <a:p>
            <a:endParaRPr lang="en-US" dirty="0"/>
          </a:p>
          <a:p>
            <a:r>
              <a:rPr lang="en-US" dirty="0"/>
              <a:t>The BFF and the frontend application form a single deployment unit, when this architectural approach is used. If on service changes, the others must adapt to the changes. </a:t>
            </a:r>
            <a:r>
              <a:rPr lang="en-US" dirty="0" err="1"/>
              <a:t>GraphQL</a:t>
            </a:r>
            <a:r>
              <a:rPr lang="en-US" dirty="0"/>
              <a:t> is perfect for BFFs, as it is designed for the presentation layer.</a:t>
            </a:r>
          </a:p>
          <a:p>
            <a:endParaRPr lang="en-US" dirty="0"/>
          </a:p>
          <a:p>
            <a:r>
              <a:rPr lang="en-US" dirty="0"/>
              <a:t>BFF make frontend applications more resilient against changes in the domain services, without introducing problems like over-fetching and over-requesting.</a:t>
            </a:r>
          </a:p>
        </p:txBody>
      </p:sp>
      <p:sp>
        <p:nvSpPr>
          <p:cNvPr id="4" name="Slide Number Placeholder 3"/>
          <p:cNvSpPr>
            <a:spLocks noGrp="1"/>
          </p:cNvSpPr>
          <p:nvPr>
            <p:ph type="sldNum" sz="quarter" idx="5"/>
          </p:nvPr>
        </p:nvSpPr>
        <p:spPr/>
        <p:txBody>
          <a:bodyPr/>
          <a:lstStyle/>
          <a:p>
            <a:fld id="{2FFE4289-A74F-4222-9B90-D9BDCFD3E13B}" type="slidenum">
              <a:rPr lang="en-US" smtClean="0"/>
              <a:t>22</a:t>
            </a:fld>
            <a:endParaRPr lang="en-US" dirty="0"/>
          </a:p>
        </p:txBody>
      </p:sp>
    </p:spTree>
    <p:extLst>
      <p:ext uri="{BB962C8B-B14F-4D97-AF65-F5344CB8AC3E}">
        <p14:creationId xmlns:p14="http://schemas.microsoft.com/office/powerpoint/2010/main" val="735215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t>GraphQL</a:t>
            </a:r>
            <a:r>
              <a:rPr lang="en-US" b="0" dirty="0"/>
              <a:t> has several design principles: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Hierarchical</a:t>
            </a:r>
            <a:r>
              <a:rPr lang="en-US" dirty="0"/>
              <a:t>: Queries are structured hierarchically, allowing the clients to specify what data they need and in what format. This approach enables efficient data retrieval and reduces network overhead.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Product-centric</a:t>
            </a:r>
            <a:r>
              <a:rPr lang="en-US" dirty="0"/>
              <a:t>: </a:t>
            </a:r>
            <a:r>
              <a:rPr lang="en-US" dirty="0" err="1"/>
              <a:t>GraphQL</a:t>
            </a:r>
            <a:r>
              <a:rPr lang="en-US" dirty="0"/>
              <a:t> is designed to be product-centric rather than data-centric. That means that developers can create APIs that match the needs of specific products or features rather than being constrained by the limitations of a pre-defined data schema.</a:t>
            </a:r>
          </a:p>
          <a:p>
            <a:endParaRPr lang="en-US" dirty="0"/>
          </a:p>
          <a:p>
            <a:r>
              <a:rPr lang="en-US" b="1" dirty="0"/>
              <a:t>Strong-typing</a:t>
            </a:r>
            <a:r>
              <a:rPr lang="en-US" dirty="0"/>
              <a:t>: </a:t>
            </a:r>
            <a:r>
              <a:rPr lang="en-US" dirty="0" err="1"/>
              <a:t>GraphQL</a:t>
            </a:r>
            <a:r>
              <a:rPr lang="en-US" dirty="0"/>
              <a:t> is strongly-typed, meaning the data types are defined explicitly in the schema. The typing provides clarity and reduces ambiguity in the API design while also enabling powerful tools for type checking and code generation.</a:t>
            </a:r>
          </a:p>
          <a:p>
            <a:endParaRPr lang="en-US" dirty="0"/>
          </a:p>
          <a:p>
            <a:r>
              <a:rPr lang="en-US" b="1" dirty="0"/>
              <a:t>Client-specific queries</a:t>
            </a:r>
            <a:r>
              <a:rPr lang="en-US" dirty="0"/>
              <a:t>: In </a:t>
            </a:r>
            <a:r>
              <a:rPr lang="en-US" dirty="0" err="1"/>
              <a:t>GraphQL</a:t>
            </a:r>
            <a:r>
              <a:rPr lang="en-US" dirty="0"/>
              <a:t>, the client specifies the structure of the query rather than the server. This approach allows clients to retrieve only the necessary data, reducing network overhead and enabling faster, more responsive data.</a:t>
            </a:r>
          </a:p>
          <a:p>
            <a:endParaRPr lang="en-US" dirty="0"/>
          </a:p>
          <a:p>
            <a:r>
              <a:rPr lang="en-US" b="1" dirty="0"/>
              <a:t>Introspective</a:t>
            </a:r>
            <a:r>
              <a:rPr lang="en-US" dirty="0"/>
              <a:t>: </a:t>
            </a:r>
            <a:r>
              <a:rPr lang="en-US" dirty="0" err="1"/>
              <a:t>GraphQL</a:t>
            </a:r>
            <a:r>
              <a:rPr lang="en-US" dirty="0"/>
              <a:t> provides a built-in introspection system that enables clients to query the schema allowing for powerful self documentation and tooling capabilities.</a:t>
            </a:r>
          </a:p>
        </p:txBody>
      </p:sp>
      <p:sp>
        <p:nvSpPr>
          <p:cNvPr id="4" name="Slide Number Placeholder 3"/>
          <p:cNvSpPr>
            <a:spLocks noGrp="1"/>
          </p:cNvSpPr>
          <p:nvPr>
            <p:ph type="sldNum" sz="quarter" idx="5"/>
          </p:nvPr>
        </p:nvSpPr>
        <p:spPr/>
        <p:txBody>
          <a:bodyPr/>
          <a:lstStyle/>
          <a:p>
            <a:fld id="{2FFE4289-A74F-4222-9B90-D9BDCFD3E13B}" type="slidenum">
              <a:rPr lang="en-US" smtClean="0"/>
              <a:t>23</a:t>
            </a:fld>
            <a:endParaRPr lang="en-US" dirty="0"/>
          </a:p>
        </p:txBody>
      </p:sp>
    </p:spTree>
    <p:extLst>
      <p:ext uri="{BB962C8B-B14F-4D97-AF65-F5344CB8AC3E}">
        <p14:creationId xmlns:p14="http://schemas.microsoft.com/office/powerpoint/2010/main" val="3802220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Subscriptions can’t use HTTP transport like for queries and mutations. Instead, the subscriptions must communicate over </a:t>
            </a:r>
            <a:r>
              <a:rPr lang="en-US" dirty="0" err="1"/>
              <a:t>Websockets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24</a:t>
            </a:fld>
            <a:endParaRPr lang="en-US" dirty="0"/>
          </a:p>
        </p:txBody>
      </p:sp>
    </p:spTree>
    <p:extLst>
      <p:ext uri="{BB962C8B-B14F-4D97-AF65-F5344CB8AC3E}">
        <p14:creationId xmlns:p14="http://schemas.microsoft.com/office/powerpoint/2010/main" val="2773008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Apollo Client normalizes and stores the data inside the cache. The data is stored in a normalized way to avoid duplication. The cache is a simple JavaScript object. The objects inside the cache correspond to objects that are returned by </a:t>
            </a:r>
            <a:r>
              <a:rPr lang="en-US" dirty="0" err="1"/>
              <a:t>GraphQL</a:t>
            </a:r>
            <a:r>
              <a:rPr lang="en-US" dirty="0"/>
              <a:t> queries. The cache is a flat lookup table of objects that reference each other. An empty cache is just an empty JS object. A single cached object could include fields, that are fetched by different queries.</a:t>
            </a:r>
          </a:p>
          <a:p>
            <a:endParaRPr lang="en-US" dirty="0"/>
          </a:p>
          <a:p>
            <a:r>
              <a:rPr lang="en-US" dirty="0"/>
              <a:t>The data-normalization process has four steps that are explained in more detail in the next slides.</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25</a:t>
            </a:fld>
            <a:endParaRPr lang="en-US" dirty="0"/>
          </a:p>
        </p:txBody>
      </p:sp>
    </p:spTree>
    <p:extLst>
      <p:ext uri="{BB962C8B-B14F-4D97-AF65-F5344CB8AC3E}">
        <p14:creationId xmlns:p14="http://schemas.microsoft.com/office/powerpoint/2010/main" val="3668443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cache identifies all objects that are identified inside the query response. Take the query on the slide, which requests all users with their id, username and email. The server responses with the objects that are shown on the slides. </a:t>
            </a:r>
          </a:p>
          <a:p>
            <a:endParaRPr lang="en-US" dirty="0"/>
          </a:p>
          <a:p>
            <a:r>
              <a:rPr lang="en-US" dirty="0"/>
              <a:t>The </a:t>
            </a:r>
            <a:r>
              <a:rPr lang="en-US" b="1" dirty="0"/>
              <a:t>__</a:t>
            </a:r>
            <a:r>
              <a:rPr lang="en-US" b="1" dirty="0" err="1"/>
              <a:t>typename</a:t>
            </a:r>
            <a:r>
              <a:rPr lang="en-US" b="1" dirty="0"/>
              <a:t> </a:t>
            </a:r>
            <a:r>
              <a:rPr lang="en-US" dirty="0"/>
              <a:t>property is automatically appended to the query by the Apollo Client, to identify which type the object has. The response contains two objects, the caching mechanism identifies two objects to be cached.</a:t>
            </a:r>
          </a:p>
          <a:p>
            <a:endParaRPr lang="en-US" dirty="0"/>
          </a:p>
          <a:p>
            <a:r>
              <a:rPr lang="en-US" dirty="0"/>
              <a:t>The cache identifies two objects user objects.</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26</a:t>
            </a:fld>
            <a:endParaRPr lang="en-US" dirty="0"/>
          </a:p>
        </p:txBody>
      </p:sp>
    </p:spTree>
    <p:extLst>
      <p:ext uri="{BB962C8B-B14F-4D97-AF65-F5344CB8AC3E}">
        <p14:creationId xmlns:p14="http://schemas.microsoft.com/office/powerpoint/2010/main" val="3915774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objects that should be cached are identified, the caching system generates a unique identifier for each object. This id is needed to identify the objects inside the cache. The cache IDs of the objects from the previous slide are shown on the slide. </a:t>
            </a:r>
          </a:p>
          <a:p>
            <a:endParaRPr lang="en-US" dirty="0"/>
          </a:p>
          <a:p>
            <a:r>
              <a:rPr lang="en-US" dirty="0"/>
              <a:t>The default mechanism to generate cache IDs is to concatenating the objects </a:t>
            </a:r>
            <a:r>
              <a:rPr lang="en-US" b="1" dirty="0"/>
              <a:t>__</a:t>
            </a:r>
            <a:r>
              <a:rPr lang="en-US" b="1" dirty="0" err="1"/>
              <a:t>typename</a:t>
            </a:r>
            <a:r>
              <a:rPr lang="en-US" b="1" dirty="0"/>
              <a:t> </a:t>
            </a:r>
            <a:r>
              <a:rPr lang="en-US" dirty="0"/>
              <a:t>and the id field. If the caching system is unable to generate a cache ID for an object, that object is stored directly within its parent. As a result the object must be accessed and referenced through its parent. This leads to the consequence that the cache is not always completely flat. </a:t>
            </a:r>
          </a:p>
          <a:p>
            <a:endParaRPr lang="en-US" dirty="0"/>
          </a:p>
          <a:p>
            <a:r>
              <a:rPr lang="en-US" dirty="0"/>
              <a:t>An example is shown on the slides of this behavior. The id of the title is not queried. Omitting object ids from the cache should be avoided. Every occurrence of the cache has to be updated, if the object is stored within its parent object. It should be avoided that an object is sometime queried with and without, as this introduces weird behavior.</a:t>
            </a:r>
          </a:p>
        </p:txBody>
      </p:sp>
      <p:sp>
        <p:nvSpPr>
          <p:cNvPr id="4" name="Slide Number Placeholder 3"/>
          <p:cNvSpPr>
            <a:spLocks noGrp="1"/>
          </p:cNvSpPr>
          <p:nvPr>
            <p:ph type="sldNum" sz="quarter" idx="5"/>
          </p:nvPr>
        </p:nvSpPr>
        <p:spPr/>
        <p:txBody>
          <a:bodyPr/>
          <a:lstStyle/>
          <a:p>
            <a:fld id="{2FFE4289-A74F-4222-9B90-D9BDCFD3E13B}" type="slidenum">
              <a:rPr lang="en-US" smtClean="0"/>
              <a:t>27</a:t>
            </a:fld>
            <a:endParaRPr lang="en-US" dirty="0"/>
          </a:p>
        </p:txBody>
      </p:sp>
    </p:spTree>
    <p:extLst>
      <p:ext uri="{BB962C8B-B14F-4D97-AF65-F5344CB8AC3E}">
        <p14:creationId xmlns:p14="http://schemas.microsoft.com/office/powerpoint/2010/main" val="4271322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identifying all objects that should be cached, the caching system replaces the values of each field that contains an object with a reference to the corresponding object. The title references another object inside the cache. By using normalization, the amount of duplicate data stored in the cache can be significantly reduced. Normalization helps to stay in sync with the servers data.</a:t>
            </a:r>
          </a:p>
        </p:txBody>
      </p:sp>
      <p:sp>
        <p:nvSpPr>
          <p:cNvPr id="4" name="Slide Number Placeholder 3"/>
          <p:cNvSpPr>
            <a:spLocks noGrp="1"/>
          </p:cNvSpPr>
          <p:nvPr>
            <p:ph type="sldNum" sz="quarter" idx="5"/>
          </p:nvPr>
        </p:nvSpPr>
        <p:spPr/>
        <p:txBody>
          <a:bodyPr/>
          <a:lstStyle/>
          <a:p>
            <a:fld id="{2FFE4289-A74F-4222-9B90-D9BDCFD3E13B}" type="slidenum">
              <a:rPr lang="en-US" smtClean="0"/>
              <a:t>28</a:t>
            </a:fld>
            <a:endParaRPr lang="en-US" dirty="0"/>
          </a:p>
        </p:txBody>
      </p:sp>
    </p:spTree>
    <p:extLst>
      <p:ext uri="{BB962C8B-B14F-4D97-AF65-F5344CB8AC3E}">
        <p14:creationId xmlns:p14="http://schemas.microsoft.com/office/powerpoint/2010/main" val="1005734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an incoming object shares the same cache ID as an already existing object, the two objects are merged. The incoming values will overwrite the existing values. Any fields that are in only one of the two objects will be preserved. This process of normalization creates a partial copy of the data graph on the client. </a:t>
            </a:r>
          </a:p>
          <a:p>
            <a:endParaRPr lang="en-US" dirty="0"/>
          </a:p>
          <a:p>
            <a:r>
              <a:rPr lang="en-US" dirty="0"/>
              <a:t>The figure on the slide shows a complete normalized cache. Each user contains a reference to the same title. Therefore, both users have the same title. The </a:t>
            </a:r>
            <a:r>
              <a:rPr lang="en-US" dirty="0" err="1"/>
              <a:t>GraphQL</a:t>
            </a:r>
            <a:r>
              <a:rPr lang="en-US" dirty="0"/>
              <a:t> API returned the same title for both users. However with the cache normalization, the title is present only once in the cache. This behavior is helpful, because, when a cache item is updated, the cache does not have to be traversed fully, if an instance had changed. Only a single item has to be changed. The normalization only works when the result has an id field.</a:t>
            </a:r>
          </a:p>
        </p:txBody>
      </p:sp>
      <p:sp>
        <p:nvSpPr>
          <p:cNvPr id="4" name="Slide Number Placeholder 3"/>
          <p:cNvSpPr>
            <a:spLocks noGrp="1"/>
          </p:cNvSpPr>
          <p:nvPr>
            <p:ph type="sldNum" sz="quarter" idx="5"/>
          </p:nvPr>
        </p:nvSpPr>
        <p:spPr/>
        <p:txBody>
          <a:bodyPr/>
          <a:lstStyle/>
          <a:p>
            <a:fld id="{2FFE4289-A74F-4222-9B90-D9BDCFD3E13B}" type="slidenum">
              <a:rPr lang="en-US" smtClean="0"/>
              <a:t>29</a:t>
            </a:fld>
            <a:endParaRPr lang="en-US" dirty="0"/>
          </a:p>
        </p:txBody>
      </p:sp>
    </p:spTree>
    <p:extLst>
      <p:ext uri="{BB962C8B-B14F-4D97-AF65-F5344CB8AC3E}">
        <p14:creationId xmlns:p14="http://schemas.microsoft.com/office/powerpoint/2010/main" val="361524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mn-lt"/>
              </a:rPr>
              <a:t>But it is crucial to acknowledge that every architectural approach comes with a set of challenges. While micro-frontends offer benefits, it's essential to understand the potential downsides.</a:t>
            </a:r>
          </a:p>
          <a:p>
            <a:endParaRPr lang="en-US" b="0" i="0" dirty="0">
              <a:solidFill>
                <a:srgbClr val="37415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mn-lt"/>
              </a:rPr>
              <a:t>The four main problems that </a:t>
            </a:r>
            <a:r>
              <a:rPr lang="en-US" b="0" i="0" dirty="0" err="1">
                <a:solidFill>
                  <a:srgbClr val="374151"/>
                </a:solidFill>
                <a:effectLst/>
                <a:latin typeface="+mn-lt"/>
              </a:rPr>
              <a:t>i</a:t>
            </a:r>
            <a:r>
              <a:rPr lang="en-US" b="0" i="0" dirty="0">
                <a:solidFill>
                  <a:srgbClr val="374151"/>
                </a:solidFill>
                <a:effectLst/>
                <a:latin typeface="+mn-lt"/>
              </a:rPr>
              <a:t> identified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37415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mn-lt"/>
              </a:rPr>
              <a:t>Communication and Data Sharing: </a:t>
            </a:r>
            <a:r>
              <a:rPr lang="en-US" b="0" i="0" dirty="0">
                <a:solidFill>
                  <a:srgbClr val="374151"/>
                </a:solidFill>
                <a:effectLst/>
                <a:latin typeface="+mn-lt"/>
              </a:rPr>
              <a:t>Having multiple independent applications, requires the micro-frontends to communicate with each other. Sharing data and state across applications demands careful design considerations.</a:t>
            </a:r>
          </a:p>
          <a:p>
            <a:endParaRPr lang="en-US" b="1" i="0" dirty="0">
              <a:solidFill>
                <a:srgbClr val="37415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Orchestration and integration</a:t>
            </a:r>
            <a:r>
              <a:rPr lang="en-US" b="1" i="0" dirty="0">
                <a:solidFill>
                  <a:srgbClr val="374151"/>
                </a:solidFill>
                <a:effectLst/>
                <a:latin typeface="+mn-lt"/>
              </a:rPr>
              <a:t>: </a:t>
            </a:r>
            <a:r>
              <a:rPr lang="en-US" b="0" i="0" dirty="0">
                <a:solidFill>
                  <a:srgbClr val="374151"/>
                </a:solidFill>
                <a:effectLst/>
                <a:latin typeface="Söhne"/>
              </a:rPr>
              <a:t>As the number of micro-frontends increases, coordinating their integration becomes more complex. Ensuring a cohesive user experience and consistent styling requires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Söhne"/>
              </a:rPr>
              <a:t>Versioning and Compatibility</a:t>
            </a:r>
            <a:r>
              <a:rPr lang="en-US" b="0" i="0" dirty="0">
                <a:solidFill>
                  <a:srgbClr val="374151"/>
                </a:solidFill>
                <a:effectLst/>
                <a:latin typeface="Söhne"/>
              </a:rPr>
              <a:t>: Managing compatibility between micro-frontends can be tricky, especially when teams are working independent.</a:t>
            </a:r>
            <a:endParaRPr lang="en-US" b="0" i="0" dirty="0">
              <a:solidFill>
                <a:srgbClr val="374151"/>
              </a:solidFill>
              <a:effectLst/>
              <a:latin typeface="+mn-lt"/>
            </a:endParaRPr>
          </a:p>
          <a:p>
            <a:endParaRPr lang="en-US" b="0" i="0" dirty="0">
              <a:solidFill>
                <a:srgbClr val="374151"/>
              </a:solidFill>
              <a:effectLst/>
              <a:latin typeface="+mn-lt"/>
            </a:endParaRPr>
          </a:p>
          <a:p>
            <a:r>
              <a:rPr lang="en-US" b="0" i="0" dirty="0">
                <a:solidFill>
                  <a:srgbClr val="374151"/>
                </a:solidFill>
                <a:effectLst/>
                <a:latin typeface="+mn-lt"/>
              </a:rPr>
              <a:t>And Cross-Cutting Concerns, which are the main driver responsible for this master's thesis.</a:t>
            </a:r>
          </a:p>
          <a:p>
            <a:endParaRPr lang="en-US" b="0" i="0" dirty="0">
              <a:solidFill>
                <a:srgbClr val="37415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mn-lt"/>
              </a:rPr>
              <a:t>Cross-Cutting Concerns: </a:t>
            </a:r>
            <a:r>
              <a:rPr lang="en-US" b="0" i="0" dirty="0">
                <a:solidFill>
                  <a:srgbClr val="374151"/>
                </a:solidFill>
                <a:effectLst/>
                <a:latin typeface="+mn-lt"/>
              </a:rPr>
              <a:t>Cross cutting concerns are for example authentication and authorization across multiple micro-frontends. A problem that </a:t>
            </a:r>
            <a:r>
              <a:rPr lang="en-US" b="0" i="0" dirty="0" err="1">
                <a:solidFill>
                  <a:srgbClr val="374151"/>
                </a:solidFill>
                <a:effectLst/>
                <a:latin typeface="+mn-lt"/>
              </a:rPr>
              <a:t>i</a:t>
            </a:r>
            <a:r>
              <a:rPr lang="en-US" b="0" i="0" dirty="0">
                <a:solidFill>
                  <a:srgbClr val="374151"/>
                </a:solidFill>
                <a:effectLst/>
                <a:latin typeface="+mn-lt"/>
              </a:rPr>
              <a:t> want to highlight is the problem that micro-frontends architectures make the same request multiple times also known as over-requesting. For example, as shown on the slide, all micro-frontends make a request for the authenticated user from the authentication service. This leads to a lot of data that is unnecessarily fetched.</a:t>
            </a:r>
          </a:p>
        </p:txBody>
      </p:sp>
      <p:sp>
        <p:nvSpPr>
          <p:cNvPr id="4" name="Slide Number Placeholder 3"/>
          <p:cNvSpPr>
            <a:spLocks noGrp="1"/>
          </p:cNvSpPr>
          <p:nvPr>
            <p:ph type="sldNum" sz="quarter" idx="5"/>
          </p:nvPr>
        </p:nvSpPr>
        <p:spPr/>
        <p:txBody>
          <a:bodyPr/>
          <a:lstStyle/>
          <a:p>
            <a:fld id="{2FFE4289-A74F-4222-9B90-D9BDCFD3E13B}" type="slidenum">
              <a:rPr lang="en-US" smtClean="0"/>
              <a:t>3</a:t>
            </a:fld>
            <a:endParaRPr lang="en-US" dirty="0"/>
          </a:p>
        </p:txBody>
      </p:sp>
    </p:spTree>
    <p:extLst>
      <p:ext uri="{BB962C8B-B14F-4D97-AF65-F5344CB8AC3E}">
        <p14:creationId xmlns:p14="http://schemas.microsoft.com/office/powerpoint/2010/main" val="1398246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to optimizing performance was to optimize the use of the in-memory cache. The size of the network responses can be reduced, by removing fields from a query. Apollo/Client does not offer this feature out of the box, so it was implemented as part of this thesis. The most important parts of a query are the name and the parameters. Only if the same query is executed again with the same parameters and the same fields, the results can be used from the cache. If the query tries to fetch fields, that are not inside the cache, the query is sent to the </a:t>
            </a:r>
            <a:r>
              <a:rPr lang="en-US" dirty="0" err="1"/>
              <a:t>GraphQL</a:t>
            </a:r>
            <a:r>
              <a:rPr lang="en-US" dirty="0"/>
              <a:t> API. Identical queries that fetch slightly different fields are always fetched from the </a:t>
            </a:r>
            <a:r>
              <a:rPr lang="en-US" dirty="0" err="1"/>
              <a:t>GraphQL</a:t>
            </a:r>
            <a:r>
              <a:rPr lang="en-US" dirty="0"/>
              <a:t> API.</a:t>
            </a:r>
          </a:p>
          <a:p>
            <a:endParaRPr lang="en-US" dirty="0"/>
          </a:p>
          <a:p>
            <a:r>
              <a:rPr lang="en-US" dirty="0"/>
              <a:t>Consider the figure on the slides, both queries fetch the same </a:t>
            </a:r>
            <a:r>
              <a:rPr lang="en-US" dirty="0" err="1"/>
              <a:t>GraphQL</a:t>
            </a:r>
            <a:r>
              <a:rPr lang="en-US" dirty="0"/>
              <a:t> type and the same fields. Both queries are sent to the server, because they are different queries. They have different names and parameters. Both queries are sent to the </a:t>
            </a:r>
            <a:r>
              <a:rPr lang="en-US" dirty="0" err="1"/>
              <a:t>GraphQL</a:t>
            </a:r>
            <a:r>
              <a:rPr lang="en-US" dirty="0"/>
              <a:t> API. If the left query is executed before the right query, the user from the right query could be taken from the cache. This problem can be solved through Apollo Client alone. Apollo Client can be configured to find the data that is requested with the user query using cache redirects. Therefore, a read policy has to be written to point Apollo Client into the direction, where the user is being located.</a:t>
            </a:r>
          </a:p>
          <a:p>
            <a:endParaRPr lang="en-US" dirty="0"/>
          </a:p>
          <a:p>
            <a:r>
              <a:rPr lang="en-US" dirty="0"/>
              <a:t>Using cache redirects to reduce the number of network requests works, but all requested fields of the query must be already inside the cache. If the user query might query a field that the </a:t>
            </a:r>
            <a:r>
              <a:rPr lang="en-US" dirty="0" err="1"/>
              <a:t>allUsers</a:t>
            </a:r>
            <a:r>
              <a:rPr lang="en-US" dirty="0"/>
              <a:t> query didn’t the query would result in a cache miss, although just one field is missing.  The fact that a table-view and a detail view are completely identical is quite rare in applications. This approach is not scalable, as these type redirects would have to be written for every type.</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30</a:t>
            </a:fld>
            <a:endParaRPr lang="en-US" dirty="0"/>
          </a:p>
        </p:txBody>
      </p:sp>
    </p:spTree>
    <p:extLst>
      <p:ext uri="{BB962C8B-B14F-4D97-AF65-F5344CB8AC3E}">
        <p14:creationId xmlns:p14="http://schemas.microsoft.com/office/powerpoint/2010/main" val="3559051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large applications, it is likely that the same query is executed repeatedly. Apollo Client will always fetch the query from the server, unless the selection set is identical or all fields are already cached.. It ignores the fact that many fields that are needed are already inside the cache.</a:t>
            </a:r>
          </a:p>
          <a:p>
            <a:endParaRPr lang="en-US" dirty="0"/>
          </a:p>
          <a:p>
            <a:r>
              <a:rPr lang="en-US" dirty="0"/>
              <a:t>The first time the query is executed, a request to the server is sent. Each subsequent execution of the query with the same selection is served from the cache and a roundtrip is saved. </a:t>
            </a:r>
          </a:p>
          <a:p>
            <a:endParaRPr lang="en-US" dirty="0"/>
          </a:p>
          <a:p>
            <a:r>
              <a:rPr lang="en-US" dirty="0"/>
              <a:t>Afterwards the same query with an additional field is sent to the server, the query is executed completely against the server. The queries are almost identical, the query will result in a cache miss. The better approach would be to fetch only the fields, which are missing inside the cache, which is the email in this case.</a:t>
            </a:r>
          </a:p>
          <a:p>
            <a:endParaRPr lang="en-US" dirty="0"/>
          </a:p>
          <a:p>
            <a:r>
              <a:rPr lang="en-US" dirty="0"/>
              <a:t>The id cannot be removed, because it is needed to merge the incoming with the existing data.</a:t>
            </a:r>
          </a:p>
        </p:txBody>
      </p:sp>
      <p:sp>
        <p:nvSpPr>
          <p:cNvPr id="4" name="Slide Number Placeholder 3"/>
          <p:cNvSpPr>
            <a:spLocks noGrp="1"/>
          </p:cNvSpPr>
          <p:nvPr>
            <p:ph type="sldNum" sz="quarter" idx="5"/>
          </p:nvPr>
        </p:nvSpPr>
        <p:spPr/>
        <p:txBody>
          <a:bodyPr/>
          <a:lstStyle/>
          <a:p>
            <a:fld id="{2FFE4289-A74F-4222-9B90-D9BDCFD3E13B}" type="slidenum">
              <a:rPr lang="en-US" smtClean="0"/>
              <a:t>31</a:t>
            </a:fld>
            <a:endParaRPr lang="en-US" dirty="0"/>
          </a:p>
        </p:txBody>
      </p:sp>
    </p:spTree>
    <p:extLst>
      <p:ext uri="{BB962C8B-B14F-4D97-AF65-F5344CB8AC3E}">
        <p14:creationId xmlns:p14="http://schemas.microsoft.com/office/powerpoint/2010/main" val="782401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should describe shortly how the reduction of queries works. Apollo Client allows the user to specify multiple configuration options for a query. The three most important options are the </a:t>
            </a:r>
            <a:r>
              <a:rPr lang="en-US" b="1" dirty="0"/>
              <a:t>variables</a:t>
            </a:r>
            <a:r>
              <a:rPr lang="en-US" dirty="0"/>
              <a:t>, </a:t>
            </a:r>
            <a:r>
              <a:rPr lang="en-US" b="1" dirty="0"/>
              <a:t>query</a:t>
            </a:r>
            <a:r>
              <a:rPr lang="en-US" dirty="0"/>
              <a:t> and the </a:t>
            </a:r>
            <a:r>
              <a:rPr lang="en-US" b="1" dirty="0"/>
              <a:t>fetch policy</a:t>
            </a:r>
            <a:r>
              <a:rPr lang="en-US" dirty="0"/>
              <a:t>. The query specifies the </a:t>
            </a:r>
            <a:r>
              <a:rPr lang="en-US" dirty="0" err="1"/>
              <a:t>GraphQL</a:t>
            </a:r>
            <a:r>
              <a:rPr lang="en-US" dirty="0"/>
              <a:t> query to execute and the variables are for the query. The fetch policy specifies how data is stored and retrieved from the cache. </a:t>
            </a:r>
          </a:p>
          <a:p>
            <a:endParaRPr lang="en-US" dirty="0"/>
          </a:p>
          <a:p>
            <a:r>
              <a:rPr lang="en-US" dirty="0"/>
              <a:t>The four steps to remove fields from a query are shown on the slide. </a:t>
            </a:r>
          </a:p>
        </p:txBody>
      </p:sp>
      <p:sp>
        <p:nvSpPr>
          <p:cNvPr id="4" name="Slide Number Placeholder 3"/>
          <p:cNvSpPr>
            <a:spLocks noGrp="1"/>
          </p:cNvSpPr>
          <p:nvPr>
            <p:ph type="sldNum" sz="quarter" idx="5"/>
          </p:nvPr>
        </p:nvSpPr>
        <p:spPr/>
        <p:txBody>
          <a:bodyPr/>
          <a:lstStyle/>
          <a:p>
            <a:fld id="{2FFE4289-A74F-4222-9B90-D9BDCFD3E13B}" type="slidenum">
              <a:rPr lang="en-US" smtClean="0"/>
              <a:t>33</a:t>
            </a:fld>
            <a:endParaRPr lang="en-US" dirty="0"/>
          </a:p>
        </p:txBody>
      </p:sp>
    </p:spTree>
    <p:extLst>
      <p:ext uri="{BB962C8B-B14F-4D97-AF65-F5344CB8AC3E}">
        <p14:creationId xmlns:p14="http://schemas.microsoft.com/office/powerpoint/2010/main" val="66769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Reducing a query with the fetch-policy: cache-only, network-only and no-cache is counterproductive. Network-only just fetches the latest data from the API, whereas cache-only just targets the cache. No-cache also fetches just from the network. Using polling also omits the use of query reduction.</a:t>
            </a:r>
          </a:p>
        </p:txBody>
      </p:sp>
      <p:sp>
        <p:nvSpPr>
          <p:cNvPr id="4" name="Slide Number Placeholder 3"/>
          <p:cNvSpPr>
            <a:spLocks noGrp="1"/>
          </p:cNvSpPr>
          <p:nvPr>
            <p:ph type="sldNum" sz="quarter" idx="5"/>
          </p:nvPr>
        </p:nvSpPr>
        <p:spPr/>
        <p:txBody>
          <a:bodyPr/>
          <a:lstStyle/>
          <a:p>
            <a:fld id="{2FFE4289-A74F-4222-9B90-D9BDCFD3E13B}" type="slidenum">
              <a:rPr lang="en-US" smtClean="0"/>
              <a:t>34</a:t>
            </a:fld>
            <a:endParaRPr lang="en-US" dirty="0"/>
          </a:p>
        </p:txBody>
      </p:sp>
    </p:spTree>
    <p:extLst>
      <p:ext uri="{BB962C8B-B14F-4D97-AF65-F5344CB8AC3E}">
        <p14:creationId xmlns:p14="http://schemas.microsoft.com/office/powerpoint/2010/main" val="1331508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of query reduction is to identify the key-fields of every type in the </a:t>
            </a:r>
            <a:r>
              <a:rPr lang="en-US" dirty="0" err="1"/>
              <a:t>GraphQL</a:t>
            </a:r>
            <a:r>
              <a:rPr lang="en-US" dirty="0"/>
              <a:t> schema. The key-fields of each type can be read from the in-memory cache. The contents of the cache can be extracted programmatically. For better availability, the key of the object is the name of the type and the value are the key fields. By default, the id field is the key-field of every type. But the key fields of every type can be customized inside the in-memory cache’s configuration, like shown on the slide.</a:t>
            </a:r>
          </a:p>
          <a:p>
            <a:endParaRPr lang="en-US" dirty="0"/>
          </a:p>
          <a:p>
            <a:r>
              <a:rPr lang="en-US" dirty="0"/>
              <a:t>Each field is checked, if it is a </a:t>
            </a:r>
            <a:r>
              <a:rPr lang="en-US" dirty="0" err="1"/>
              <a:t>keyfield</a:t>
            </a:r>
            <a:r>
              <a:rPr lang="en-US" dirty="0"/>
              <a:t>. The __</a:t>
            </a:r>
            <a:r>
              <a:rPr lang="en-US" dirty="0" err="1"/>
              <a:t>typename</a:t>
            </a:r>
            <a:r>
              <a:rPr lang="en-US" dirty="0"/>
              <a:t> is used from the cache object.</a:t>
            </a:r>
          </a:p>
          <a:p>
            <a:endParaRPr lang="en-US" dirty="0"/>
          </a:p>
          <a:p>
            <a:r>
              <a:rPr lang="en-US" dirty="0"/>
              <a:t>The in-memory cache uses the id or _id to generate the unique id for a cache object.</a:t>
            </a:r>
          </a:p>
          <a:p>
            <a:endParaRPr lang="en-US" dirty="0"/>
          </a:p>
          <a:p>
            <a:r>
              <a:rPr lang="en-US" dirty="0"/>
              <a:t>As seen on the slide the key fields can be customized for each type individually. Query reduction can’t remove key fields of a </a:t>
            </a:r>
            <a:r>
              <a:rPr lang="en-US" dirty="0" err="1"/>
              <a:t>GraphQL</a:t>
            </a:r>
            <a:r>
              <a:rPr lang="en-US" dirty="0"/>
              <a:t> type, because they are unique identifiers of the object entry inside the cache. Apollo needs the unique id to merge incoming and existing data inside the cache.</a:t>
            </a:r>
          </a:p>
        </p:txBody>
      </p:sp>
      <p:sp>
        <p:nvSpPr>
          <p:cNvPr id="4" name="Slide Number Placeholder 3"/>
          <p:cNvSpPr>
            <a:spLocks noGrp="1"/>
          </p:cNvSpPr>
          <p:nvPr>
            <p:ph type="sldNum" sz="quarter" idx="5"/>
          </p:nvPr>
        </p:nvSpPr>
        <p:spPr/>
        <p:txBody>
          <a:bodyPr/>
          <a:lstStyle/>
          <a:p>
            <a:fld id="{2FFE4289-A74F-4222-9B90-D9BDCFD3E13B}" type="slidenum">
              <a:rPr lang="en-US" smtClean="0"/>
              <a:t>35</a:t>
            </a:fld>
            <a:endParaRPr lang="en-US" dirty="0"/>
          </a:p>
        </p:txBody>
      </p:sp>
    </p:spTree>
    <p:extLst>
      <p:ext uri="{BB962C8B-B14F-4D97-AF65-F5344CB8AC3E}">
        <p14:creationId xmlns:p14="http://schemas.microsoft.com/office/powerpoint/2010/main" val="519570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retrieving the key-fields for every </a:t>
            </a:r>
            <a:r>
              <a:rPr lang="en-US" dirty="0" err="1"/>
              <a:t>GraphQL</a:t>
            </a:r>
            <a:r>
              <a:rPr lang="en-US" dirty="0"/>
              <a:t> type, the selected fields of the query are iterated.</a:t>
            </a:r>
          </a:p>
          <a:p>
            <a:endParaRPr lang="en-US" dirty="0"/>
          </a:p>
          <a:p>
            <a:r>
              <a:rPr lang="en-US" dirty="0"/>
              <a:t>The outer selected fields of the query on the slide are the </a:t>
            </a:r>
            <a:r>
              <a:rPr lang="en-US" dirty="0" err="1"/>
              <a:t>allSalutations</a:t>
            </a:r>
            <a:r>
              <a:rPr lang="en-US" dirty="0"/>
              <a:t> and </a:t>
            </a:r>
            <a:r>
              <a:rPr lang="en-US" dirty="0" err="1"/>
              <a:t>allTitles</a:t>
            </a:r>
            <a:r>
              <a:rPr lang="en-US" dirty="0"/>
              <a:t>. The outer names inside the queries selections are the names of the queries. To check whether the query was executed before, the name of the query inside the cache’s ROOT_QUERY must be determined. By default, the cache entry identifier consists of the query name concatenated with the query parameters. The parameters of the query are converted to a </a:t>
            </a:r>
            <a:r>
              <a:rPr lang="en-US" dirty="0" err="1"/>
              <a:t>stringified</a:t>
            </a:r>
            <a:r>
              <a:rPr lang="en-US" dirty="0"/>
              <a:t> object, that has the structure as seen in the slide. The entry for the query can be seen in the slide in the ROOT_QUERY section. If the query is executed with another id, there would be another cache entry.</a:t>
            </a:r>
          </a:p>
          <a:p>
            <a:endParaRPr lang="en-US" dirty="0"/>
          </a:p>
          <a:p>
            <a:r>
              <a:rPr lang="en-US" dirty="0"/>
              <a:t>The slide shows an example of a </a:t>
            </a:r>
            <a:r>
              <a:rPr lang="en-US" dirty="0" err="1"/>
              <a:t>GraphQL</a:t>
            </a:r>
            <a:r>
              <a:rPr lang="en-US" dirty="0"/>
              <a:t> query that is converted to a ROOT_QUERY entry.</a:t>
            </a:r>
          </a:p>
          <a:p>
            <a:endParaRPr lang="en-US" dirty="0"/>
          </a:p>
          <a:p>
            <a:r>
              <a:rPr lang="en-US" dirty="0"/>
              <a:t>For the query reduction functionality to check whether the query was executed before, it must be put into the form, how the Apollo Client stores in the ROOT_QUERY it. If no arguments are present, the Apollo Client stores the name of the client as is (without ()). Therefore, the name of the query is concatenated with the parameters.</a:t>
            </a:r>
          </a:p>
        </p:txBody>
      </p:sp>
      <p:sp>
        <p:nvSpPr>
          <p:cNvPr id="4" name="Slide Number Placeholder 3"/>
          <p:cNvSpPr>
            <a:spLocks noGrp="1"/>
          </p:cNvSpPr>
          <p:nvPr>
            <p:ph type="sldNum" sz="quarter" idx="5"/>
          </p:nvPr>
        </p:nvSpPr>
        <p:spPr/>
        <p:txBody>
          <a:bodyPr/>
          <a:lstStyle/>
          <a:p>
            <a:fld id="{2FFE4289-A74F-4222-9B90-D9BDCFD3E13B}" type="slidenum">
              <a:rPr lang="en-US" smtClean="0"/>
              <a:t>36</a:t>
            </a:fld>
            <a:endParaRPr lang="en-US" dirty="0"/>
          </a:p>
        </p:txBody>
      </p:sp>
    </p:spTree>
    <p:extLst>
      <p:ext uri="{BB962C8B-B14F-4D97-AF65-F5344CB8AC3E}">
        <p14:creationId xmlns:p14="http://schemas.microsoft.com/office/powerpoint/2010/main" val="4293038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unique cache key of a query has been determined, it has to be checked, whether the ROOT_QUERY contains the key. The contents of the ROOT_QUERY can be accessed programmatically like shown on the slide. If the result of the access is undefined, the query was not previously cached and must be fully executed against the API. If the query was executed before, a reference to the objects inside the cache is returned. The references are used to check whether the objects in the cache contain the fields want to query. And it is used to remove the fields from the query. When a list of references, all references must contain the field, otherwise it must be queried.</a:t>
            </a:r>
          </a:p>
        </p:txBody>
      </p:sp>
      <p:sp>
        <p:nvSpPr>
          <p:cNvPr id="4" name="Slide Number Placeholder 3"/>
          <p:cNvSpPr>
            <a:spLocks noGrp="1"/>
          </p:cNvSpPr>
          <p:nvPr>
            <p:ph type="sldNum" sz="quarter" idx="5"/>
          </p:nvPr>
        </p:nvSpPr>
        <p:spPr/>
        <p:txBody>
          <a:bodyPr/>
          <a:lstStyle/>
          <a:p>
            <a:fld id="{2FFE4289-A74F-4222-9B90-D9BDCFD3E13B}" type="slidenum">
              <a:rPr lang="en-US" smtClean="0"/>
              <a:t>37</a:t>
            </a:fld>
            <a:endParaRPr lang="en-US" dirty="0"/>
          </a:p>
        </p:txBody>
      </p:sp>
    </p:spTree>
    <p:extLst>
      <p:ext uri="{BB962C8B-B14F-4D97-AF65-F5344CB8AC3E}">
        <p14:creationId xmlns:p14="http://schemas.microsoft.com/office/powerpoint/2010/main" val="892447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fields are removed from the query, the reduced query is executed against the </a:t>
            </a:r>
            <a:r>
              <a:rPr lang="en-US" dirty="0" err="1"/>
              <a:t>GraphQL</a:t>
            </a:r>
            <a:r>
              <a:rPr lang="en-US" dirty="0"/>
              <a:t> API. The original query is executed against the cache with the fetch-policy cache only, to get the data, which is already inside the cache. Both query results are merged to a single object. If a query can’t be reduced, the original query is executed against the cache. Or if all fields are removed, the original query is executed against the cache.</a:t>
            </a:r>
          </a:p>
        </p:txBody>
      </p:sp>
      <p:sp>
        <p:nvSpPr>
          <p:cNvPr id="4" name="Slide Number Placeholder 3"/>
          <p:cNvSpPr>
            <a:spLocks noGrp="1"/>
          </p:cNvSpPr>
          <p:nvPr>
            <p:ph type="sldNum" sz="quarter" idx="5"/>
          </p:nvPr>
        </p:nvSpPr>
        <p:spPr/>
        <p:txBody>
          <a:bodyPr/>
          <a:lstStyle/>
          <a:p>
            <a:fld id="{2FFE4289-A74F-4222-9B90-D9BDCFD3E13B}" type="slidenum">
              <a:rPr lang="en-US" smtClean="0"/>
              <a:t>38</a:t>
            </a:fld>
            <a:endParaRPr lang="en-US" dirty="0"/>
          </a:p>
        </p:txBody>
      </p:sp>
    </p:spTree>
    <p:extLst>
      <p:ext uri="{BB962C8B-B14F-4D97-AF65-F5344CB8AC3E}">
        <p14:creationId xmlns:p14="http://schemas.microsoft.com/office/powerpoint/2010/main" val="2850300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policies define how the client stores and manages data in the cache. The constructor of the in-memory cache accepts the configuration for type-policies as an object. The behavior of the cache can be configured on a type-by-type basis. Type policies allow to customize how a particular field is read and written. Each field can be customized individually.</a:t>
            </a:r>
          </a:p>
          <a:p>
            <a:endParaRPr lang="en-US" dirty="0"/>
          </a:p>
          <a:p>
            <a:r>
              <a:rPr lang="en-US" dirty="0"/>
              <a:t>A field policy consists of:</a:t>
            </a:r>
          </a:p>
          <a:p>
            <a:pPr marL="171450" indent="-171450">
              <a:buFont typeface="Arial" panose="020B0604020202020204" pitchFamily="34" charset="0"/>
              <a:buChar char="•"/>
            </a:pPr>
            <a:r>
              <a:rPr lang="en-US" dirty="0"/>
              <a:t>Read function, which is called, when the field is read from the cache</a:t>
            </a:r>
          </a:p>
          <a:p>
            <a:pPr marL="171450" indent="-171450">
              <a:buFont typeface="Arial" panose="020B0604020202020204" pitchFamily="34" charset="0"/>
              <a:buChar char="•"/>
            </a:pPr>
            <a:r>
              <a:rPr lang="en-US" dirty="0"/>
              <a:t>Merge function, which is called, when the field written to the cache.</a:t>
            </a:r>
          </a:p>
          <a:p>
            <a:pPr marL="171450" indent="-171450">
              <a:buFont typeface="Arial" panose="020B0604020202020204" pitchFamily="34" charset="0"/>
              <a:buChar char="•"/>
            </a:pPr>
            <a:r>
              <a:rPr lang="en-US" dirty="0"/>
              <a:t>The key-arguments of the query. These avoid storing duplicate data in the cache.</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39</a:t>
            </a:fld>
            <a:endParaRPr lang="en-US" dirty="0"/>
          </a:p>
        </p:txBody>
      </p:sp>
    </p:spTree>
    <p:extLst>
      <p:ext uri="{BB962C8B-B14F-4D97-AF65-F5344CB8AC3E}">
        <p14:creationId xmlns:p14="http://schemas.microsoft.com/office/powerpoint/2010/main" val="3552793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in-memory cache is a local, normalized, in-memory cache. The requests are stored within the browsers memory.</a:t>
            </a:r>
          </a:p>
          <a:p>
            <a:endParaRPr lang="en-US" dirty="0"/>
          </a:p>
          <a:p>
            <a:r>
              <a:rPr lang="en-US" dirty="0"/>
              <a:t>By utilizing the cache, the Apollo Client can quickly respond to queries for data that has already been cached. The mechanism is used to reduce the round-trips to the server, because the data can be served from the cache.</a:t>
            </a:r>
          </a:p>
          <a:p>
            <a:endParaRPr lang="en-US" dirty="0"/>
          </a:p>
          <a:p>
            <a:r>
              <a:rPr lang="en-US" dirty="0"/>
              <a:t>The figure on the slide shows an example of a user that is fetched. First the Apollo Client checks whether the user with the given id has already been stored in the cache. If the query with that id has yet to be executed, a network query to fetch the user must be made. The result from the </a:t>
            </a:r>
            <a:r>
              <a:rPr lang="en-US" dirty="0" err="1"/>
              <a:t>GraphQL</a:t>
            </a:r>
            <a:r>
              <a:rPr lang="en-US" dirty="0"/>
              <a:t> Server is stored inside the cache and the user is returned to the application. The cache has a flat </a:t>
            </a:r>
            <a:r>
              <a:rPr lang="en-US" dirty="0" err="1"/>
              <a:t>datastructure</a:t>
            </a:r>
            <a:r>
              <a:rPr lang="en-US" dirty="0"/>
              <a:t>.</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40</a:t>
            </a:fld>
            <a:endParaRPr lang="en-US" dirty="0"/>
          </a:p>
        </p:txBody>
      </p:sp>
    </p:spTree>
    <p:extLst>
      <p:ext uri="{BB962C8B-B14F-4D97-AF65-F5344CB8AC3E}">
        <p14:creationId xmlns:p14="http://schemas.microsoft.com/office/powerpoint/2010/main" val="1816352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Micro-frontends need to access shared state, like the authenticated user, which leads to over-requesting.</a:t>
            </a:r>
          </a:p>
          <a:p>
            <a:endParaRPr lang="en-US" dirty="0"/>
          </a:p>
          <a:p>
            <a:r>
              <a:rPr lang="en-US" dirty="0"/>
              <a:t>This exact problem does not occur with monolithic applications; however, all frontend applications (micro-frontends included) encounter the problem of over-fetching and over-requesting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Over-fetching describes the problem of receiving more data than needed, which is shown on first listing. The response includes the address, even if it is not needed for the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Over-requesting labels the problem of having multiple requests to achieve the required data-aggregation. This problem is shown on the second listing. To get the address another request must be made, and the data must be aggregated. </a:t>
            </a:r>
            <a:r>
              <a:rPr lang="en-US" b="1" dirty="0"/>
              <a:t>This leads to the problem of making more requests than actually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To solve these problems the Backend-for-frontend pattern is frequently used, where each frontend has its own custom backend. The BFF is responsible to bring data exactly into the shape as it is needed by the client application, therefore the API responses exactly match the requirements.</a:t>
            </a:r>
          </a:p>
          <a:p>
            <a:endParaRPr lang="en-US" dirty="0"/>
          </a:p>
          <a:p>
            <a:r>
              <a:rPr lang="en-US" dirty="0"/>
              <a:t>How do we implement a BFF and can it solve the problems we mentioned before?</a:t>
            </a:r>
          </a:p>
        </p:txBody>
      </p:sp>
      <p:sp>
        <p:nvSpPr>
          <p:cNvPr id="4" name="Slide Number Placeholder 3"/>
          <p:cNvSpPr>
            <a:spLocks noGrp="1"/>
          </p:cNvSpPr>
          <p:nvPr>
            <p:ph type="sldNum" sz="quarter" idx="5"/>
          </p:nvPr>
        </p:nvSpPr>
        <p:spPr/>
        <p:txBody>
          <a:bodyPr/>
          <a:lstStyle/>
          <a:p>
            <a:fld id="{2FFE4289-A74F-4222-9B90-D9BDCFD3E13B}" type="slidenum">
              <a:rPr lang="en-US" smtClean="0"/>
              <a:t>4</a:t>
            </a:fld>
            <a:endParaRPr lang="en-US" dirty="0"/>
          </a:p>
        </p:txBody>
      </p:sp>
    </p:spTree>
    <p:extLst>
      <p:ext uri="{BB962C8B-B14F-4D97-AF65-F5344CB8AC3E}">
        <p14:creationId xmlns:p14="http://schemas.microsoft.com/office/powerpoint/2010/main" val="2420582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 request with the same user id is made again, the flow looks like in the Figure on the slide. As seen in the slide no request must be made to the </a:t>
            </a:r>
            <a:r>
              <a:rPr lang="en-US" dirty="0" err="1"/>
              <a:t>GraphQL</a:t>
            </a:r>
            <a:r>
              <a:rPr lang="en-US" dirty="0"/>
              <a:t> API, because the data is served from the cache directly. The data is served in two steps.</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41</a:t>
            </a:fld>
            <a:endParaRPr lang="en-US" dirty="0"/>
          </a:p>
        </p:txBody>
      </p:sp>
    </p:spTree>
    <p:extLst>
      <p:ext uri="{BB962C8B-B14F-4D97-AF65-F5344CB8AC3E}">
        <p14:creationId xmlns:p14="http://schemas.microsoft.com/office/powerpoint/2010/main" val="3127589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microservice provides its functionality to consumers with APIs. It is not advisable that clients directly communicate with microservice APIs. Microservice offer fine-grained interfaces which were made especially for the communication between microservices. Therefore, the client usually must make multiple requests to fetch and aggregate the data to display a page inside an application. This leads to a lot of requests, also known as over-requesting and over-fetching, which harms the user experience.</a:t>
            </a:r>
          </a:p>
          <a:p>
            <a:endParaRPr lang="en-US" dirty="0"/>
          </a:p>
          <a:p>
            <a:r>
              <a:rPr lang="en-US" dirty="0"/>
              <a:t>Another problem with integration is that microservices might use another form of communication, which is not supported on the frontend.  For example </a:t>
            </a:r>
            <a:r>
              <a:rPr lang="en-US" dirty="0" err="1"/>
              <a:t>gRPC</a:t>
            </a:r>
            <a:r>
              <a:rPr lang="en-US" dirty="0"/>
              <a:t>, which is not supported on the frontend. Clients usually communicate with synchronous communication.</a:t>
            </a:r>
          </a:p>
          <a:p>
            <a:endParaRPr lang="en-US" dirty="0"/>
          </a:p>
          <a:p>
            <a:r>
              <a:rPr lang="en-US" dirty="0"/>
              <a:t>But the client needs to know a lot of internal details about the microservice cluster. Changing the API of a microservice would have a ripple effect on the requests of the frontend because they would have to be adapted to the changes in many places.</a:t>
            </a:r>
          </a:p>
          <a:p>
            <a:endParaRPr lang="en-US" dirty="0"/>
          </a:p>
          <a:p>
            <a:r>
              <a:rPr lang="en-US" dirty="0"/>
              <a:t>The solution is that clients should communicate with an API gateway or a more client-centric BFF service. API gateways serve as an abstraction layer for microservice APIs, serving as the entry point for a system that consists of multiple microservices.</a:t>
            </a:r>
          </a:p>
          <a:p>
            <a:endParaRPr lang="en-US" dirty="0"/>
          </a:p>
          <a:p>
            <a:r>
              <a:rPr lang="en-US" dirty="0"/>
              <a:t>Gateways forward requests to the correct microservice. They might implement functionalities like authorization and authentication, transforming the communication protocol. With the help of API-gateways it is easier to move the functionality of a micro-frontend to another, without having to change all micro-frontends that consume the functionality. Just the backend-for-frontend has to be changed.</a:t>
            </a:r>
          </a:p>
          <a:p>
            <a:endParaRPr lang="en-US" dirty="0"/>
          </a:p>
          <a:p>
            <a:r>
              <a:rPr lang="en-US" dirty="0"/>
              <a:t>One problem with API gateways is the ownership. Multiple teams add their functionality to the gateway and might come into conflict. They might implement functionalities like authorization and authentication or transformation of the communication protocol. It must be avoided that business logic is put into the API gateway. Another pattern to bypass the problems of API gateway is the BFF pattern.</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42</a:t>
            </a:fld>
            <a:endParaRPr lang="en-US" dirty="0"/>
          </a:p>
        </p:txBody>
      </p:sp>
    </p:spTree>
    <p:extLst>
      <p:ext uri="{BB962C8B-B14F-4D97-AF65-F5344CB8AC3E}">
        <p14:creationId xmlns:p14="http://schemas.microsoft.com/office/powerpoint/2010/main" val="3041297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architecture is characterized by the fact that there is only one single codebase. Many developers, regardless of which team, are working on the same application. A single application provides the advantage of having a complete overview of the application. A typical monolithic application is shown on figure in the slide.</a:t>
            </a:r>
          </a:p>
          <a:p>
            <a:endParaRPr lang="en-US" dirty="0"/>
          </a:p>
          <a:p>
            <a:r>
              <a:rPr lang="en-US" dirty="0"/>
              <a:t>Refactoring the codebase is easier, if changes can be applied across the complete project is possible. All changed parts can be directly regression tested by running the application and the related database. The whole application can be built and deployed in one step.</a:t>
            </a:r>
          </a:p>
          <a:p>
            <a:endParaRPr lang="en-US" dirty="0"/>
          </a:p>
          <a:p>
            <a:r>
              <a:rPr lang="en-US" dirty="0"/>
              <a:t>If the monolith starts to grow, it is important to have a good software architecture. The code should be modularized and follow the rules of high cohesion and low coupling of source code. Modularization splits the application into multiple parts, making it easier to understand, while the application still is a single process. The application must be deployed as a single unit. But a database can’t be composed into smaller units.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monolithic architecture is not synonymous with legacy applications. A monolith is a good starting point for new applications, if the domain of the application needs better understanding. It is easier to understand the inner-workings of the application and make changes.</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44</a:t>
            </a:fld>
            <a:endParaRPr lang="en-US" dirty="0"/>
          </a:p>
        </p:txBody>
      </p:sp>
    </p:spTree>
    <p:extLst>
      <p:ext uri="{BB962C8B-B14F-4D97-AF65-F5344CB8AC3E}">
        <p14:creationId xmlns:p14="http://schemas.microsoft.com/office/powerpoint/2010/main" val="4258708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a single large codebase increases the complexity. Each new feature adds a new complexity level, which leads to reduced developer performance. It takes a long time to understand the source code, before being able to develop a new feature. Program comprehension is an essential factor in software maintenance. Without program comprehension, developers might create unwanted side effects, when trying to fix a bug.</a:t>
            </a:r>
          </a:p>
          <a:p>
            <a:endParaRPr lang="en-US" dirty="0"/>
          </a:p>
          <a:p>
            <a:r>
              <a:rPr lang="en-US" dirty="0"/>
              <a:t>A big problem is that multiple developers might work on the same chunks of code. Two different developers might need to make a change to code in a shared library. The change might be not coordinated with the other developers, which leads to unexpected behavior in the code of the other developer. The circumstance is also known as confused lines of ownership, which are frequent sources of errors in a software system.</a:t>
            </a:r>
          </a:p>
          <a:p>
            <a:endParaRPr lang="en-US" dirty="0"/>
          </a:p>
          <a:p>
            <a:r>
              <a:rPr lang="en-US" dirty="0"/>
              <a:t>The use of a monolith limits the choice of technology. The technology stack is restricted for the entire lifetime of the application. Technology becomes obsolete at one point. Applications based on such technologies must be rewritten completely.</a:t>
            </a:r>
          </a:p>
          <a:p>
            <a:endParaRPr lang="en-US" dirty="0"/>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45</a:t>
            </a:fld>
            <a:endParaRPr lang="en-US" dirty="0"/>
          </a:p>
        </p:txBody>
      </p:sp>
    </p:spTree>
    <p:extLst>
      <p:ext uri="{BB962C8B-B14F-4D97-AF65-F5344CB8AC3E}">
        <p14:creationId xmlns:p14="http://schemas.microsoft.com/office/powerpoint/2010/main" val="1625812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Micro-frontends should bring the same advantages of microservices to the frontend. Instead of creating a giant frontend monolith, a micro-frontend contains many small applications. The advantages is that every micro-frontend can be developed independently.</a:t>
            </a:r>
          </a:p>
          <a:p>
            <a:endParaRPr lang="en-US" dirty="0"/>
          </a:p>
          <a:p>
            <a:r>
              <a:rPr lang="en-US" dirty="0"/>
              <a:t>The differences of micro-frontend architectures in comparison to traditional frontend monoliths can be seen on the slide. Every team that owns a domain creates their own application and implements every layer vertically. Each team can choose its technology stack individually. </a:t>
            </a:r>
          </a:p>
          <a:p>
            <a:endParaRPr lang="en-US" dirty="0"/>
          </a:p>
          <a:p>
            <a:r>
              <a:rPr lang="en-US" dirty="0"/>
              <a:t>The advantages of microservices are lost, when having a </a:t>
            </a:r>
            <a:r>
              <a:rPr lang="en-US" dirty="0" err="1"/>
              <a:t>monolithical</a:t>
            </a:r>
            <a:r>
              <a:rPr lang="en-US" dirty="0"/>
              <a:t> micro-frontend approach. A single new feature can’t be deployed on the frontend, as the complete monolith has to be deployed. Distinct Operations won’t work, as if one part of the application breaks, there is a good chance that the complete application won’t work. Speeding up the development will also not work, as it is difficult that multiple teams work on a single micro-frontend.</a:t>
            </a:r>
          </a:p>
          <a:p>
            <a:endParaRPr lang="en-US" dirty="0"/>
          </a:p>
          <a:p>
            <a:r>
              <a:rPr lang="en-US" dirty="0"/>
              <a:t>The term micro-frontend can be misleading, just like the term microservices. It does not indicate the size of the service. The micro-frontend can be a simple widget or full-blown SPA. In an ideal scenario a micro-frontend should cover a section or a part of an entire application.</a:t>
            </a:r>
          </a:p>
          <a:p>
            <a:endParaRPr lang="en-US" dirty="0"/>
          </a:p>
          <a:p>
            <a:r>
              <a:rPr lang="en-US" dirty="0"/>
              <a:t>A problem of micro-frontends is that they should look like a single coherent application to the user. Therefore, the micro-frontends need some kind of integration strategy.</a:t>
            </a:r>
          </a:p>
        </p:txBody>
      </p:sp>
      <p:sp>
        <p:nvSpPr>
          <p:cNvPr id="4" name="Slide Number Placeholder 3"/>
          <p:cNvSpPr>
            <a:spLocks noGrp="1"/>
          </p:cNvSpPr>
          <p:nvPr>
            <p:ph type="sldNum" sz="quarter" idx="5"/>
          </p:nvPr>
        </p:nvSpPr>
        <p:spPr/>
        <p:txBody>
          <a:bodyPr/>
          <a:lstStyle/>
          <a:p>
            <a:fld id="{2FFE4289-A74F-4222-9B90-D9BDCFD3E13B}" type="slidenum">
              <a:rPr lang="en-US" smtClean="0"/>
              <a:t>46</a:t>
            </a:fld>
            <a:endParaRPr lang="en-US" dirty="0"/>
          </a:p>
        </p:txBody>
      </p:sp>
    </p:spTree>
    <p:extLst>
      <p:ext uri="{BB962C8B-B14F-4D97-AF65-F5344CB8AC3E}">
        <p14:creationId xmlns:p14="http://schemas.microsoft.com/office/powerpoint/2010/main" val="904859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Micro-frontends try to follow the same principles as microservices. They have five characteristics.</a:t>
            </a:r>
          </a:p>
          <a:p>
            <a:endParaRPr lang="en-US" b="1" dirty="0"/>
          </a:p>
          <a:p>
            <a:r>
              <a:rPr lang="en-US" b="1" dirty="0"/>
              <a:t>Autonomous</a:t>
            </a:r>
            <a:r>
              <a:rPr lang="en-US" dirty="0"/>
              <a:t>:  Entirely independent runnable application. The integration happens through the frontend. The micro-frontends are combined with the help of an application shell. The application shell is the entry point to the application. The application shell defines the layout of the application. No dependencies between the micro-frontends should emerge, as they could harm autonomy.</a:t>
            </a:r>
          </a:p>
          <a:p>
            <a:endParaRPr lang="en-US" dirty="0"/>
          </a:p>
          <a:p>
            <a:r>
              <a:rPr lang="en-US" b="1" dirty="0"/>
              <a:t>Technology agnostic</a:t>
            </a:r>
            <a:r>
              <a:rPr lang="en-US" dirty="0"/>
              <a:t>: Micro-frontend architectures can be technology agnostic. The advantage of micro-frontend architectures is that every application could be written in another technology. But different technology might lead to integration and communication problems. Therefore, the communication should be technology agnostic with tools like the Broadcast Channel API.</a:t>
            </a:r>
          </a:p>
          <a:p>
            <a:endParaRPr lang="en-US" dirty="0"/>
          </a:p>
          <a:p>
            <a:r>
              <a:rPr lang="en-US" b="1" dirty="0"/>
              <a:t>Independently deployable</a:t>
            </a:r>
            <a:r>
              <a:rPr lang="en-US" dirty="0"/>
              <a:t>: The autonomy of micro-frontends offers the possibility of independent deployments. A sizeable monolithic frontend application is complex to deploy, and there is less to no need for communication and coordination over multiple teams to deploy the application. Inter-team Dependencies have a negative effect on the time-2-market, as teams may have to wait for another team’s release.</a:t>
            </a:r>
          </a:p>
          <a:p>
            <a:endParaRPr lang="en-US" dirty="0"/>
          </a:p>
          <a:p>
            <a:r>
              <a:rPr lang="en-US" b="1" dirty="0"/>
              <a:t>Small and easy to maintain</a:t>
            </a:r>
            <a:r>
              <a:rPr lang="en-US" dirty="0"/>
              <a:t>: Because micro-frontends only contain a small part of the functionality of an application, the source code is smaller and easier to understand. A smaller codebase is helpful for understanding the inner workings of an application. Onboarding new team-members is also easier, because the code-base is smaller and focused on one domain. And because it is smaller it can be rewritten more easily.</a:t>
            </a:r>
          </a:p>
          <a:p>
            <a:endParaRPr lang="en-US" dirty="0"/>
          </a:p>
          <a:p>
            <a:r>
              <a:rPr lang="en-US" b="1" dirty="0"/>
              <a:t>Resilience</a:t>
            </a:r>
            <a:r>
              <a:rPr lang="en-US" dirty="0"/>
              <a:t>: Micro-frontends offer the possibility to build large applications by composing multiple small applications. A micro-frontend architecture provides better failure isolation, as the failure of one micro-frontend does not affect the whole applications. Some parts of the application might not work, but other parts of the micro-frontend architecture are still useable. The application shell can show the end user, which part of the application does not work and that it will be available soon after.</a:t>
            </a:r>
          </a:p>
        </p:txBody>
      </p:sp>
      <p:sp>
        <p:nvSpPr>
          <p:cNvPr id="4" name="Slide Number Placeholder 3"/>
          <p:cNvSpPr>
            <a:spLocks noGrp="1"/>
          </p:cNvSpPr>
          <p:nvPr>
            <p:ph type="sldNum" sz="quarter" idx="5"/>
          </p:nvPr>
        </p:nvSpPr>
        <p:spPr/>
        <p:txBody>
          <a:bodyPr/>
          <a:lstStyle/>
          <a:p>
            <a:fld id="{2FFE4289-A74F-4222-9B90-D9BDCFD3E13B}" type="slidenum">
              <a:rPr lang="en-US" smtClean="0"/>
              <a:t>47</a:t>
            </a:fld>
            <a:endParaRPr lang="en-US" dirty="0"/>
          </a:p>
        </p:txBody>
      </p:sp>
    </p:spTree>
    <p:extLst>
      <p:ext uri="{BB962C8B-B14F-4D97-AF65-F5344CB8AC3E}">
        <p14:creationId xmlns:p14="http://schemas.microsoft.com/office/powerpoint/2010/main" val="2711908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multiple teams develop software at the same time introduces redundancies in the code. A critical aspect of software engineering is to eliminate redundancies in the code. This might introduce much redundancy in the form of duplicate code. In frontend terms, this might introduce duplicate styles and components. That should be handled with a UI component library. </a:t>
            </a:r>
          </a:p>
          <a:p>
            <a:endParaRPr lang="en-US" dirty="0"/>
          </a:p>
          <a:p>
            <a:r>
              <a:rPr lang="en-US" dirty="0"/>
              <a:t>The infrastructure complexity increases with micro-frontends and BFF as many more services need to be deployed. The number of services doubles, if the BFF pattern is used.</a:t>
            </a:r>
          </a:p>
          <a:p>
            <a:r>
              <a:rPr lang="en-US" dirty="0"/>
              <a:t>It is essential to share knowledge between the teams to avoid fixing the same bugs over-and-over again. </a:t>
            </a:r>
          </a:p>
          <a:p>
            <a:endParaRPr lang="en-US" dirty="0"/>
          </a:p>
          <a:p>
            <a:r>
              <a:rPr lang="en-US" dirty="0"/>
              <a:t>The free choice of technology also comes with downsides, as it is harder for developers to switch teams. Another pain-point of micro-frontend architectures is to keep backward combability. Different micro-frontends might have different dependencies, versions and interfaces.</a:t>
            </a:r>
          </a:p>
          <a:p>
            <a:endParaRPr lang="en-US" dirty="0"/>
          </a:p>
          <a:p>
            <a:r>
              <a:rPr lang="en-US" dirty="0"/>
              <a:t>Another problem might be the bundle size. If multiple frameworks are used, the bundle size might get extra large. Maintaining a consistent look and feel across different components can require a lot of effort.</a:t>
            </a:r>
          </a:p>
          <a:p>
            <a:endParaRPr lang="en-US" dirty="0"/>
          </a:p>
          <a:p>
            <a:r>
              <a:rPr lang="en-US" dirty="0"/>
              <a:t>A problem addressed in this thesis is the over-fetching and over-requesting of resources. A micro-frontend might make more requests than actually needed and a micro-frontend might need to make multiple requests to get the required data. A problem specific to micro-frontends is that they might make the same network requests to the BFF, loading to a higher load.</a:t>
            </a:r>
          </a:p>
        </p:txBody>
      </p:sp>
      <p:sp>
        <p:nvSpPr>
          <p:cNvPr id="4" name="Slide Number Placeholder 3"/>
          <p:cNvSpPr>
            <a:spLocks noGrp="1"/>
          </p:cNvSpPr>
          <p:nvPr>
            <p:ph type="sldNum" sz="quarter" idx="5"/>
          </p:nvPr>
        </p:nvSpPr>
        <p:spPr/>
        <p:txBody>
          <a:bodyPr/>
          <a:lstStyle/>
          <a:p>
            <a:fld id="{2FFE4289-A74F-4222-9B90-D9BDCFD3E13B}" type="slidenum">
              <a:rPr lang="en-US" smtClean="0"/>
              <a:t>48</a:t>
            </a:fld>
            <a:endParaRPr lang="en-US" dirty="0"/>
          </a:p>
        </p:txBody>
      </p:sp>
    </p:spTree>
    <p:extLst>
      <p:ext uri="{BB962C8B-B14F-4D97-AF65-F5344CB8AC3E}">
        <p14:creationId xmlns:p14="http://schemas.microsoft.com/office/powerpoint/2010/main" val="3697923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Server-Side Integration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service sits between the client and server and does the composition.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responds with a html template, which references the micro-frontends that should be included and the required assets.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in the middle intercepts the response from the server and replaces the references to the micro-frontends with their actual content.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Better initial page-load performance (The browser fetches the complete html page)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computation is done on the server, which reduces strain for the users device.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assets like stylesheets and images must still be fetched from the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Server Side integration is helpful if the application’s primary goal is presenting static content to the end user and if an instant reaction to user’s inputs is not necessary.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Client-Side Integration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Preferrable, if the application should respond immediately to user’s inputs.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user should be able to add items to a cart, without making a roundtrip to the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user should think that he interacts with only one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HTML markup of modern JS Frameworks is produced on the client-side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Integration can be achieved via Hyper-links, combine them with JS (Module Federation)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 page reloads are necessary, when switch a page.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approach used in the thesis is Module Federation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Build-time integration, run-time-integration, server side integration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49</a:t>
            </a:fld>
            <a:endParaRPr lang="en-US" dirty="0"/>
          </a:p>
        </p:txBody>
      </p:sp>
    </p:spTree>
    <p:extLst>
      <p:ext uri="{BB962C8B-B14F-4D97-AF65-F5344CB8AC3E}">
        <p14:creationId xmlns:p14="http://schemas.microsoft.com/office/powerpoint/2010/main" val="2532500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Micro-frontends should not directly depend on each other, but they should have communication between them. But the communication should be kept at a minimum.  Before choosing a communication pattern, it it necessary to know the type of communication. If the micro-frontends are integrated using hyperlinks, the communication can happen only via URL parameters, because each application has it own context.</a:t>
            </a:r>
          </a:p>
          <a:p>
            <a:r>
              <a:rPr lang="en-US" dirty="0"/>
              <a:t>SPAs usually communication via custom events or attribute changes.</a:t>
            </a:r>
          </a:p>
          <a:p>
            <a:endParaRPr lang="en-US" dirty="0"/>
          </a:p>
          <a:p>
            <a:r>
              <a:rPr lang="en-US" dirty="0"/>
              <a:t>It can be distinguished between parent-to-fragment, fragment-to-parent or fragment-to-fragment communication, where the term parent refers to the application shell and the term fragment refers to the micro-frontend.</a:t>
            </a:r>
          </a:p>
        </p:txBody>
      </p:sp>
      <p:sp>
        <p:nvSpPr>
          <p:cNvPr id="4" name="Slide Number Placeholder 3"/>
          <p:cNvSpPr>
            <a:spLocks noGrp="1"/>
          </p:cNvSpPr>
          <p:nvPr>
            <p:ph type="sldNum" sz="quarter" idx="5"/>
          </p:nvPr>
        </p:nvSpPr>
        <p:spPr/>
        <p:txBody>
          <a:bodyPr/>
          <a:lstStyle/>
          <a:p>
            <a:fld id="{2FFE4289-A74F-4222-9B90-D9BDCFD3E13B}" type="slidenum">
              <a:rPr lang="en-US" smtClean="0"/>
              <a:t>50</a:t>
            </a:fld>
            <a:endParaRPr lang="en-US" dirty="0"/>
          </a:p>
        </p:txBody>
      </p:sp>
    </p:spTree>
    <p:extLst>
      <p:ext uri="{BB962C8B-B14F-4D97-AF65-F5344CB8AC3E}">
        <p14:creationId xmlns:p14="http://schemas.microsoft.com/office/powerpoint/2010/main" val="2342153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Parent-to-fragment communication can happen through attribute changes, if custom elements are used. To send data from a micro-frontend to the parent, custom events of html can be used, where the application shell has a listener registered.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Fragment-to-fragment communication is required if two micro-frontends should communication with each other. The change from one micro-frontend should affect the other as well. It can be implemented in three ways.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Direct communication</a:t>
            </a:r>
            <a:r>
              <a:rPr lang="en-US"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direct form of communication. One micro-frontend changes the attributes of another micro-frontend with JS. It introduces tight coupling between the micro-frontends. The micro-frontends need implementation details of each other to perform the communication. This type of communication violates the micro-frontend characteristics, which are independent and autonomous development.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Orchestration via parent</a:t>
            </a:r>
            <a:r>
              <a:rPr lang="en-US"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0" dirty="0"/>
              <a:t>The application shell is responsible for communicating between micro-frontends. One micro-frontend sends an event, which is intercepted by the application shell. The application shell forwards the event to the target micro-frontend. This allows the micro-frontends to be completely decoupled.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Event-Bus/Broadcasting</a:t>
            </a:r>
            <a:r>
              <a:rPr lang="en-US"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micro-frontend can publish events to an event-bus. The other micro-frontends can subscribe to the events and react accordingly. This pattern is described as publish/subscribe pattern, drastically reducing the tight coupling between multiple micro-frontends. The micro-frontends do not need implementation details of the other micro-frontends.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51</a:t>
            </a:fld>
            <a:endParaRPr lang="en-US" dirty="0"/>
          </a:p>
        </p:txBody>
      </p:sp>
    </p:spTree>
    <p:extLst>
      <p:ext uri="{BB962C8B-B14F-4D97-AF65-F5344CB8AC3E}">
        <p14:creationId xmlns:p14="http://schemas.microsoft.com/office/powerpoint/2010/main" val="1597106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GraphQL</a:t>
            </a:r>
            <a:r>
              <a:rPr lang="en-US" dirty="0"/>
              <a:t> is perfect for implementing Backend-for-Frontends. </a:t>
            </a:r>
            <a:r>
              <a:rPr lang="en-US" dirty="0" err="1"/>
              <a:t>GraphQL</a:t>
            </a:r>
            <a:r>
              <a:rPr lang="en-US" dirty="0"/>
              <a:t> refers to itself as the query language for APIs. </a:t>
            </a:r>
          </a:p>
          <a:p>
            <a:endParaRPr lang="en-US" dirty="0"/>
          </a:p>
          <a:p>
            <a:r>
              <a:rPr lang="en-US" dirty="0"/>
              <a:t>The big advantage of </a:t>
            </a:r>
            <a:r>
              <a:rPr lang="en-US" dirty="0" err="1"/>
              <a:t>GraphQL</a:t>
            </a:r>
            <a:r>
              <a:rPr lang="en-US" dirty="0"/>
              <a:t> is that the consumer can specify the fields that should be queried. </a:t>
            </a:r>
            <a:r>
              <a:rPr lang="en-US" dirty="0" err="1"/>
              <a:t>GraphQL</a:t>
            </a:r>
            <a:r>
              <a:rPr lang="en-US" dirty="0"/>
              <a:t> defines a schema for its operations. A part of such a schema is shown on the slide. The queries that the consumer can execute are listed below the </a:t>
            </a:r>
            <a:r>
              <a:rPr lang="en-US" b="1" dirty="0"/>
              <a:t>type Query. </a:t>
            </a:r>
          </a:p>
          <a:p>
            <a:endParaRPr lang="en-US" b="1" dirty="0"/>
          </a:p>
          <a:p>
            <a:r>
              <a:rPr lang="en-US" b="0" dirty="0"/>
              <a:t>Queries are the equivalent of GET requests in REST APIs</a:t>
            </a:r>
            <a:r>
              <a:rPr lang="en-US" b="1" dirty="0"/>
              <a:t>. </a:t>
            </a:r>
            <a:r>
              <a:rPr lang="en-US" b="0" dirty="0"/>
              <a:t>Each query returns a type like user, which fields can be specified inside the schema as shown with the user-type. </a:t>
            </a:r>
          </a:p>
          <a:p>
            <a:endParaRPr lang="en-US" b="0" dirty="0"/>
          </a:p>
          <a:p>
            <a:r>
              <a:rPr lang="en-US" b="0" dirty="0"/>
              <a:t>The right side of the slide shows a query that is sent to the </a:t>
            </a:r>
            <a:r>
              <a:rPr lang="en-US" b="0" dirty="0" err="1"/>
              <a:t>GraphQL</a:t>
            </a:r>
            <a:r>
              <a:rPr lang="en-US" b="0" dirty="0"/>
              <a:t> API. The consumer can specify the fields of the user type that should be fetched. </a:t>
            </a:r>
            <a:r>
              <a:rPr lang="en-US" dirty="0" err="1"/>
              <a:t>GraphQL</a:t>
            </a:r>
            <a:r>
              <a:rPr lang="en-US" dirty="0"/>
              <a:t> empowers its consumers to just request the fields that they require, which solves the problems of over-fetching and over-requesting for monolithic applications.</a:t>
            </a:r>
          </a:p>
        </p:txBody>
      </p:sp>
      <p:sp>
        <p:nvSpPr>
          <p:cNvPr id="4" name="Slide Number Placeholder 3"/>
          <p:cNvSpPr>
            <a:spLocks noGrp="1"/>
          </p:cNvSpPr>
          <p:nvPr>
            <p:ph type="sldNum" sz="quarter" idx="5"/>
          </p:nvPr>
        </p:nvSpPr>
        <p:spPr/>
        <p:txBody>
          <a:bodyPr/>
          <a:lstStyle/>
          <a:p>
            <a:fld id="{2FFE4289-A74F-4222-9B90-D9BDCFD3E13B}" type="slidenum">
              <a:rPr lang="en-US" smtClean="0"/>
              <a:t>5</a:t>
            </a:fld>
            <a:endParaRPr lang="en-US" dirty="0"/>
          </a:p>
        </p:txBody>
      </p:sp>
    </p:spTree>
    <p:extLst>
      <p:ext uri="{BB962C8B-B14F-4D97-AF65-F5344CB8AC3E}">
        <p14:creationId xmlns:p14="http://schemas.microsoft.com/office/powerpoint/2010/main" val="1522505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Federation is a native plugin for Webpack 5. Module Federation allows chunks of JS code be loaded synchronously or asynchronously during runtime. Lazy loading the JS chunks takes place in the background.</a:t>
            </a:r>
          </a:p>
          <a:p>
            <a:endParaRPr lang="en-US" dirty="0"/>
          </a:p>
          <a:p>
            <a:r>
              <a:rPr lang="en-US" dirty="0"/>
              <a:t>A module Federation application typically consists of two parts:</a:t>
            </a:r>
          </a:p>
          <a:p>
            <a:pPr marL="171450" indent="-171450">
              <a:buFont typeface="Arial" panose="020B0604020202020204" pitchFamily="34" charset="0"/>
              <a:buChar char="•"/>
            </a:pPr>
            <a:r>
              <a:rPr lang="en-US" dirty="0"/>
              <a:t>The </a:t>
            </a:r>
            <a:r>
              <a:rPr lang="en-US" b="1" dirty="0"/>
              <a:t>host</a:t>
            </a:r>
            <a:r>
              <a:rPr lang="en-US" dirty="0"/>
              <a:t>, which is the main application and therefore responsible for the loading the remote micro-frontends or libraries.</a:t>
            </a:r>
          </a:p>
          <a:p>
            <a:pPr marL="171450" indent="-171450">
              <a:buFont typeface="Arial" panose="020B0604020202020204" pitchFamily="34" charset="0"/>
              <a:buChar char="•"/>
            </a:pPr>
            <a:r>
              <a:rPr lang="en-US" dirty="0"/>
              <a:t>The </a:t>
            </a:r>
            <a:r>
              <a:rPr lang="en-US" b="1" dirty="0"/>
              <a:t>remote</a:t>
            </a:r>
            <a:r>
              <a:rPr lang="en-US" dirty="0"/>
              <a:t>, which is either a micro-frontend or a library, which is consumed by the host. A remote can expose multiple modules that can be lazy-loaded inside the application.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Exposing micro-frontends or libraries with Module Federation is very simple, and developers can import the remote micro-frontends and compose the view as they would with normal modules. An essential feature of Module Federation is the possibility of sharing the same instance of external dependencies across all micro-frontends, Module Federation will make sure to load only one instance. For example, if all micro-frontends should use Angular v15, Module Federation will make sure, that only one instance of Angular 15 is loaded to reduce the bundle size. Working with different versions is also possible and Module Federation will put each version in a different scope.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Each team that develops a micro-frontend can load the same instance of the dependency. They dependency will just be loaded once. It stops the browser from downloading a large JS bundle.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Lazy loading describes a technique, that defers the loading of resources until they are needed. The composition of micro-frontends is done on the frontend, or on the backend, if server side rendering is used.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 is encouraged to share code from unidirectional from the application to the micro-frontends. It has several advantages:</a:t>
            </a:r>
          </a:p>
          <a:p>
            <a:pPr marL="171450" indent="-171450">
              <a:buFont typeface="Arial" panose="020B0604020202020204" pitchFamily="34" charset="0"/>
              <a:buChar char="•"/>
            </a:pPr>
            <a:r>
              <a:rPr lang="en-US" dirty="0"/>
              <a:t>The code is easier to debug, as the location of the code is known.</a:t>
            </a:r>
          </a:p>
          <a:p>
            <a:pPr marL="171450" indent="-171450">
              <a:buFont typeface="Arial" panose="020B0604020202020204" pitchFamily="34" charset="0"/>
              <a:buChar char="•"/>
            </a:pPr>
            <a:r>
              <a:rPr lang="en-US" dirty="0"/>
              <a:t>It is less prone to errors, and the code communicates in controllable ways.</a:t>
            </a:r>
          </a:p>
          <a:p>
            <a:pPr marL="171450" indent="-171450">
              <a:buFont typeface="Arial" panose="020B0604020202020204" pitchFamily="34" charset="0"/>
              <a:buChar char="•"/>
            </a:pPr>
            <a:r>
              <a:rPr lang="en-US" dirty="0"/>
              <a:t>It is more efficient, as the micro-frontend knows its boundaries.</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52</a:t>
            </a:fld>
            <a:endParaRPr lang="en-US" dirty="0"/>
          </a:p>
        </p:txBody>
      </p:sp>
    </p:spTree>
    <p:extLst>
      <p:ext uri="{BB962C8B-B14F-4D97-AF65-F5344CB8AC3E}">
        <p14:creationId xmlns:p14="http://schemas.microsoft.com/office/powerpoint/2010/main" val="30924255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shows the configuration of the application-shell. The name of the application has to be defined. This is optional for application shells, as they are not shared, but it is best practice to also define a name for them.</a:t>
            </a:r>
          </a:p>
          <a:p>
            <a:endParaRPr lang="en-US" dirty="0"/>
          </a:p>
          <a:p>
            <a:r>
              <a:rPr lang="en-US" dirty="0"/>
              <a:t>The remotes-object specifies the modules that should be consumable by the application shell. It consists of an ID and an associated URL. The contact micro-frontend has the ID contact and the URL localhost:…</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53</a:t>
            </a:fld>
            <a:endParaRPr lang="en-US" dirty="0"/>
          </a:p>
        </p:txBody>
      </p:sp>
    </p:spTree>
    <p:extLst>
      <p:ext uri="{BB962C8B-B14F-4D97-AF65-F5344CB8AC3E}">
        <p14:creationId xmlns:p14="http://schemas.microsoft.com/office/powerpoint/2010/main" val="2157096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shows the Module Federation configuration of the contact micro-frontend. It stated before a name has to be given to the contact micro-frontend. The expose option can be used to define the functionality that should be consumable by other applications using Module Federation.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shared section describes the libraries that should be shared through Module Federation. How the dependencies are shared can be configured in various ways. The dependencies that should be shared need to be explicitly stated. Singleton specifies that the library can be only loaded once. </a:t>
            </a:r>
            <a:r>
              <a:rPr lang="en-US" dirty="0" err="1"/>
              <a:t>RequiredVersion</a:t>
            </a:r>
            <a:r>
              <a:rPr lang="en-US" dirty="0"/>
              <a:t> can be used to define the required version of the dependency. </a:t>
            </a:r>
            <a:r>
              <a:rPr lang="en-US" dirty="0" err="1"/>
              <a:t>StrictVersion</a:t>
            </a:r>
            <a:r>
              <a:rPr lang="en-US" dirty="0"/>
              <a:t> can be used to specify that an exact version has to be used, otherwise an error is thrown.</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54</a:t>
            </a:fld>
            <a:endParaRPr lang="en-US" dirty="0"/>
          </a:p>
        </p:txBody>
      </p:sp>
    </p:spTree>
    <p:extLst>
      <p:ext uri="{BB962C8B-B14F-4D97-AF65-F5344CB8AC3E}">
        <p14:creationId xmlns:p14="http://schemas.microsoft.com/office/powerpoint/2010/main" val="3616191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GraphQL</a:t>
            </a:r>
            <a:r>
              <a:rPr lang="en-US" dirty="0"/>
              <a:t> helps to reduce the network traffic between the clients and the service they query. Research indicates that the dynamic approach to fetching data can reduce the number of fields to be fetched and, therefore, the bytes sent back and forth  to the server.</a:t>
            </a:r>
          </a:p>
          <a:p>
            <a:endParaRPr lang="en-US" dirty="0"/>
          </a:p>
          <a:p>
            <a:r>
              <a:rPr lang="en-US" dirty="0"/>
              <a:t>The specification of the fields to be fetched reduces the complexity on the backend. The backend service does not need to implement an endpoint for each client’s request. A </a:t>
            </a:r>
            <a:r>
              <a:rPr lang="en-US" dirty="0" err="1"/>
              <a:t>GraphQL</a:t>
            </a:r>
            <a:r>
              <a:rPr lang="en-US" dirty="0"/>
              <a:t> API is a single endpoint with multiple possible operations.</a:t>
            </a:r>
          </a:p>
          <a:p>
            <a:endParaRPr lang="en-US" dirty="0"/>
          </a:p>
          <a:p>
            <a:r>
              <a:rPr lang="en-US" dirty="0" err="1"/>
              <a:t>GraphQL</a:t>
            </a:r>
            <a:r>
              <a:rPr lang="en-US" dirty="0"/>
              <a:t> can query its own schema, allowing service discovery potential. </a:t>
            </a:r>
            <a:r>
              <a:rPr lang="en-US" dirty="0" err="1"/>
              <a:t>GraphQL</a:t>
            </a:r>
            <a:r>
              <a:rPr lang="en-US" dirty="0"/>
              <a:t> allows tools like </a:t>
            </a:r>
            <a:r>
              <a:rPr lang="en-US" dirty="0" err="1"/>
              <a:t>GraphQL</a:t>
            </a:r>
            <a:r>
              <a:rPr lang="en-US" dirty="0"/>
              <a:t> Voyager to visualize the schema in UML like style. An example of such a schema is shown on the slide. REST does not provide such a functionality out of the box.</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55</a:t>
            </a:fld>
            <a:endParaRPr lang="en-US" dirty="0"/>
          </a:p>
        </p:txBody>
      </p:sp>
    </p:spTree>
    <p:extLst>
      <p:ext uri="{BB962C8B-B14F-4D97-AF65-F5344CB8AC3E}">
        <p14:creationId xmlns:p14="http://schemas.microsoft.com/office/powerpoint/2010/main" val="867655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Consuming </a:t>
            </a:r>
            <a:r>
              <a:rPr lang="en-US" dirty="0" err="1"/>
              <a:t>GraphQL</a:t>
            </a:r>
            <a:r>
              <a:rPr lang="en-US" dirty="0"/>
              <a:t> APIs leads to higher complexity compared to consuming REST. Clients just need to fetch data from a single endpoint with a REST service. With </a:t>
            </a:r>
            <a:r>
              <a:rPr lang="en-US" dirty="0" err="1"/>
              <a:t>GraphQL</a:t>
            </a:r>
            <a:r>
              <a:rPr lang="en-US" dirty="0"/>
              <a:t> each field that should be included in the response must be specified.  The introspection abilities of </a:t>
            </a:r>
            <a:r>
              <a:rPr lang="en-US" dirty="0" err="1"/>
              <a:t>GraphQL</a:t>
            </a:r>
            <a:r>
              <a:rPr lang="en-US" dirty="0"/>
              <a:t> allow consumers to understand better the query and data structure, which mitigates the disadvantages. </a:t>
            </a:r>
            <a:r>
              <a:rPr lang="en-US" dirty="0" err="1"/>
              <a:t>GraphQL</a:t>
            </a:r>
            <a:r>
              <a:rPr lang="en-US" dirty="0"/>
              <a:t> shifts responsibilities from the server to the client, with a gateway. API composition can transfer the responsibility from the server to the client.</a:t>
            </a:r>
          </a:p>
          <a:p>
            <a:endParaRPr lang="en-US" dirty="0"/>
          </a:p>
          <a:p>
            <a:r>
              <a:rPr lang="en-US" dirty="0"/>
              <a:t>Allowing the client to specify the structure of query might the potential complexity of the query not transparent to the client. The approach makes it possible that the client may specify a query which does not complete in a reasonable time or takes up a lot of resources.</a:t>
            </a:r>
          </a:p>
        </p:txBody>
      </p:sp>
      <p:sp>
        <p:nvSpPr>
          <p:cNvPr id="4" name="Slide Number Placeholder 3"/>
          <p:cNvSpPr>
            <a:spLocks noGrp="1"/>
          </p:cNvSpPr>
          <p:nvPr>
            <p:ph type="sldNum" sz="quarter" idx="5"/>
          </p:nvPr>
        </p:nvSpPr>
        <p:spPr/>
        <p:txBody>
          <a:bodyPr/>
          <a:lstStyle/>
          <a:p>
            <a:fld id="{2FFE4289-A74F-4222-9B90-D9BDCFD3E13B}" type="slidenum">
              <a:rPr lang="en-US" smtClean="0"/>
              <a:t>56</a:t>
            </a:fld>
            <a:endParaRPr lang="en-US" dirty="0"/>
          </a:p>
        </p:txBody>
      </p:sp>
    </p:spTree>
    <p:extLst>
      <p:ext uri="{BB962C8B-B14F-4D97-AF65-F5344CB8AC3E}">
        <p14:creationId xmlns:p14="http://schemas.microsoft.com/office/powerpoint/2010/main" val="3016576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was to implement a prototypical micro-frontend application to evaluate the hypothesis. The micro-frontends were integrated using a client-side integration with the help of Module Federation. Most of the implementation was written using Angular, while one widget was implemented in React to showcase the technology agnostic approach of the caching strategy. The application is divided into nine widgets that display only simple data and four complex SPAs. The four SPAs are Dashboard, Contact, Sales and User.</a:t>
            </a:r>
          </a:p>
          <a:p>
            <a:endParaRPr lang="en-US" dirty="0"/>
          </a:p>
          <a:p>
            <a:r>
              <a:rPr lang="en-US" dirty="0"/>
              <a:t>The figure on the slide shows a wireframe of the structure of the application. The icons in the square represent the JS Framework used. Each widget is a separate micro-frontend that exposes a module through Module Federation, which is consumed by the Dashboard micro-frontend.</a:t>
            </a:r>
          </a:p>
          <a:p>
            <a:endParaRPr lang="en-US" dirty="0"/>
          </a:p>
          <a:p>
            <a:r>
              <a:rPr lang="en-US" dirty="0"/>
              <a:t>Each micro-frontend is a complete application and deployed separately and is accessible by a separate URL. The application shell is the entry point for the client, and it consumes the Dashboard, Contact, Sales and User application. The main functionality of the application is encapsulated into modules. These modules can be easily accessed through module federation and used by the application shell. The standalone application consumes the modules in the exact same way.</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57</a:t>
            </a:fld>
            <a:endParaRPr lang="en-US" dirty="0"/>
          </a:p>
        </p:txBody>
      </p:sp>
    </p:spTree>
    <p:extLst>
      <p:ext uri="{BB962C8B-B14F-4D97-AF65-F5344CB8AC3E}">
        <p14:creationId xmlns:p14="http://schemas.microsoft.com/office/powerpoint/2010/main" val="33481072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Nginx web-server inside a docker-container are used to deliver the application files to the application. The </a:t>
            </a:r>
            <a:r>
              <a:rPr lang="en-US" dirty="0" err="1"/>
              <a:t>dockerfile</a:t>
            </a:r>
            <a:r>
              <a:rPr lang="en-US" dirty="0"/>
              <a:t> for the micro-frontends is shown on the figure. The application needs to be built before </a:t>
            </a:r>
            <a:r>
              <a:rPr lang="en-US" dirty="0" err="1"/>
              <a:t>dockerizing</a:t>
            </a:r>
            <a:r>
              <a:rPr lang="en-US" dirty="0"/>
              <a:t> the application.</a:t>
            </a:r>
          </a:p>
          <a:p>
            <a:endParaRPr lang="en-US" dirty="0"/>
          </a:p>
          <a:p>
            <a:r>
              <a:rPr lang="en-US" dirty="0"/>
              <a:t>Module federation applications by default export a </a:t>
            </a:r>
            <a:r>
              <a:rPr lang="en-US" b="1" dirty="0" err="1"/>
              <a:t>remoteEntry.mjs</a:t>
            </a:r>
            <a:r>
              <a:rPr lang="en-US" b="1" dirty="0"/>
              <a:t>, </a:t>
            </a:r>
            <a:r>
              <a:rPr lang="en-US" b="0" dirty="0"/>
              <a:t>which can be consumed by the application shell. But Nginx does not know the mime-type for .</a:t>
            </a:r>
            <a:r>
              <a:rPr lang="en-US" b="0" dirty="0" err="1"/>
              <a:t>mjs</a:t>
            </a:r>
            <a:r>
              <a:rPr lang="en-US" b="0" dirty="0"/>
              <a:t> files. The mime type stands for </a:t>
            </a:r>
            <a:r>
              <a:rPr lang="en-US" b="0" dirty="0" err="1"/>
              <a:t>Esmodules</a:t>
            </a:r>
            <a:r>
              <a:rPr lang="en-US" b="0" dirty="0"/>
              <a:t> to enable compatibility with </a:t>
            </a:r>
            <a:r>
              <a:rPr lang="en-US" b="0" dirty="0" err="1"/>
              <a:t>node.js</a:t>
            </a:r>
            <a:r>
              <a:rPr lang="en-US" b="0" dirty="0"/>
              <a:t>. Therefore, it falls back to the default mime-type, which is text/plain. This does not execute the JavaScript inside the file. </a:t>
            </a:r>
          </a:p>
          <a:p>
            <a:endParaRPr lang="en-US" b="0" dirty="0"/>
          </a:p>
          <a:p>
            <a:r>
              <a:rPr lang="en-US" b="0" dirty="0"/>
              <a:t>To circumvent this problem, a custom nginx-config had to be created, which sets the default mime-type to text/</a:t>
            </a:r>
            <a:r>
              <a:rPr lang="en-US" b="0" dirty="0" err="1"/>
              <a:t>javascript</a:t>
            </a:r>
            <a:r>
              <a:rPr lang="en-US" b="0" dirty="0"/>
              <a:t>. This configuration does not break anything else, as modern framework like angular just work with </a:t>
            </a:r>
            <a:r>
              <a:rPr lang="en-US" b="0" dirty="0" err="1"/>
              <a:t>js</a:t>
            </a:r>
            <a:r>
              <a:rPr lang="en-US" b="0" dirty="0"/>
              <a:t> files.</a:t>
            </a:r>
          </a:p>
        </p:txBody>
      </p:sp>
      <p:sp>
        <p:nvSpPr>
          <p:cNvPr id="4" name="Slide Number Placeholder 3"/>
          <p:cNvSpPr>
            <a:spLocks noGrp="1"/>
          </p:cNvSpPr>
          <p:nvPr>
            <p:ph type="sldNum" sz="quarter" idx="5"/>
          </p:nvPr>
        </p:nvSpPr>
        <p:spPr/>
        <p:txBody>
          <a:bodyPr/>
          <a:lstStyle/>
          <a:p>
            <a:fld id="{2FFE4289-A74F-4222-9B90-D9BDCFD3E13B}" type="slidenum">
              <a:rPr lang="en-US" smtClean="0"/>
              <a:t>58</a:t>
            </a:fld>
            <a:endParaRPr lang="en-US" dirty="0"/>
          </a:p>
        </p:txBody>
      </p:sp>
    </p:spTree>
    <p:extLst>
      <p:ext uri="{BB962C8B-B14F-4D97-AF65-F5344CB8AC3E}">
        <p14:creationId xmlns:p14="http://schemas.microsoft.com/office/powerpoint/2010/main" val="27726760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widget of the Dashboard was implemented using React. The integration of another framework was done to showcase, that the cache instance of Apollo Client can be shared across different technologies. The functionality of the React widget is exposed through Module Federation. React does not have the concept of modules as Angular, therefore the functionality is exposed as a component.</a:t>
            </a:r>
          </a:p>
          <a:p>
            <a:endParaRPr lang="en-US" dirty="0"/>
          </a:p>
          <a:p>
            <a:r>
              <a:rPr lang="en-US" dirty="0"/>
              <a:t>Rendering a React application inside an Angular application is not possible that easily. Therefore, I had to write an adapter in Angular that renders the React component. The adapter loads the remote bundle and renders it inside the View Container of the Angular component. The Angular adapter makes it also possible that the Angular routing points directly to the component.</a:t>
            </a:r>
          </a:p>
          <a:p>
            <a:endParaRPr lang="en-US" dirty="0"/>
          </a:p>
          <a:p>
            <a:r>
              <a:rPr lang="en-US" dirty="0"/>
              <a:t>Angular modules, which are consumed through Module Federation can access the dependencies from the dependencies from the application-shell. But React can’t access the dependencies through dependency injection. React does not offer a dependency injection system like Angular. React offers a system called context to enable such a functionality.</a:t>
            </a:r>
          </a:p>
          <a:p>
            <a:endParaRPr lang="en-US" dirty="0"/>
          </a:p>
          <a:p>
            <a:r>
              <a:rPr lang="en-US" dirty="0"/>
              <a:t>The React micro-frontend needs the cache instance from the application shell in order to hook into the shared caching layer. Therefore, the Angular adapter creates the React component inside a context, which has the necessary information.</a:t>
            </a:r>
          </a:p>
          <a:p>
            <a:endParaRPr lang="en-US" dirty="0"/>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59</a:t>
            </a:fld>
            <a:endParaRPr lang="en-US" dirty="0"/>
          </a:p>
        </p:txBody>
      </p:sp>
    </p:spTree>
    <p:extLst>
      <p:ext uri="{BB962C8B-B14F-4D97-AF65-F5344CB8AC3E}">
        <p14:creationId xmlns:p14="http://schemas.microsoft.com/office/powerpoint/2010/main" val="21673676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BFF pattern is used for all micro-frontends of the architecture. Apollo Server was used as the technology to implement the </a:t>
            </a:r>
            <a:r>
              <a:rPr lang="en-US" dirty="0" err="1"/>
              <a:t>GraphQL</a:t>
            </a:r>
            <a:r>
              <a:rPr lang="en-US" dirty="0"/>
              <a:t> API. Every micro-frontend uses the same instance of the </a:t>
            </a:r>
            <a:r>
              <a:rPr lang="en-US" dirty="0" err="1"/>
              <a:t>GraphQL</a:t>
            </a:r>
            <a:r>
              <a:rPr lang="en-US" dirty="0"/>
              <a:t> API, however in theory multiple </a:t>
            </a:r>
            <a:r>
              <a:rPr lang="en-US" dirty="0" err="1"/>
              <a:t>GraphQL</a:t>
            </a:r>
            <a:r>
              <a:rPr lang="en-US" dirty="0"/>
              <a:t> APIs would be used. Each micro-frontend is a standalone application; therefore it could communicate with multiple </a:t>
            </a:r>
            <a:r>
              <a:rPr lang="en-US" dirty="0" err="1"/>
              <a:t>GraphQL</a:t>
            </a:r>
            <a:r>
              <a:rPr lang="en-US" dirty="0"/>
              <a:t> APIs. </a:t>
            </a:r>
          </a:p>
          <a:p>
            <a:endParaRPr lang="en-US" dirty="0"/>
          </a:p>
          <a:p>
            <a:r>
              <a:rPr lang="en-US" dirty="0"/>
              <a:t>The BFF fetches the data from multiple microservice APIs and brings the results into the correct shape for the micro-frontends. While developing the prototype mocked datasets were used. Large numbers of data were generated for the API.</a:t>
            </a:r>
          </a:p>
        </p:txBody>
      </p:sp>
      <p:sp>
        <p:nvSpPr>
          <p:cNvPr id="4" name="Slide Number Placeholder 3"/>
          <p:cNvSpPr>
            <a:spLocks noGrp="1"/>
          </p:cNvSpPr>
          <p:nvPr>
            <p:ph type="sldNum" sz="quarter" idx="5"/>
          </p:nvPr>
        </p:nvSpPr>
        <p:spPr/>
        <p:txBody>
          <a:bodyPr/>
          <a:lstStyle/>
          <a:p>
            <a:fld id="{2FFE4289-A74F-4222-9B90-D9BDCFD3E13B}" type="slidenum">
              <a:rPr lang="en-US" smtClean="0"/>
              <a:t>60</a:t>
            </a:fld>
            <a:endParaRPr lang="en-US" dirty="0"/>
          </a:p>
        </p:txBody>
      </p:sp>
    </p:spTree>
    <p:extLst>
      <p:ext uri="{BB962C8B-B14F-4D97-AF65-F5344CB8AC3E}">
        <p14:creationId xmlns:p14="http://schemas.microsoft.com/office/powerpoint/2010/main" val="23436351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prototype uses dynamic module federation. The locations of the micro-frontends is fetched from a JSON file, when the application shell is loaded. The problem with static Module Federation is that the URL of the micro-frontend must be known at build time. However, this is quite cumbersome, as the URL might be deployed to multiple stages and rebuilding the application a few time is </a:t>
            </a:r>
            <a:r>
              <a:rPr lang="en-US" dirty="0" err="1"/>
              <a:t>unecessary</a:t>
            </a:r>
            <a:r>
              <a:rPr lang="en-US" dirty="0"/>
              <a:t>. The application makes a GET request to fetch the </a:t>
            </a:r>
            <a:r>
              <a:rPr lang="en-US" b="1" dirty="0"/>
              <a:t>module-</a:t>
            </a:r>
            <a:r>
              <a:rPr lang="en-US" b="1" dirty="0" err="1"/>
              <a:t>federation.json</a:t>
            </a:r>
            <a:r>
              <a:rPr lang="en-US" b="1" dirty="0"/>
              <a:t> </a:t>
            </a:r>
            <a:r>
              <a:rPr lang="en-US" dirty="0"/>
              <a:t>file. The configuration of the micro-frontends is a simple mapping between the application name and the remote location. The configuration file can be configured for every environment.</a:t>
            </a:r>
          </a:p>
          <a:p>
            <a:endParaRPr lang="en-US" dirty="0"/>
          </a:p>
          <a:p>
            <a:r>
              <a:rPr lang="en-US" dirty="0"/>
              <a:t>The configuration of the micro-frontends is also fetched dynamically from the assets of the application. The settings are stored inside a service to be easier retrieved later. Angular provides a handy mechanism to execute logic at the startup. The APP_INITIALIZER token enables the execution of asynchronous code at application startup. Multiple functions can be registered that are executed in the order, they were registered. If one function fails, the application does not load.</a:t>
            </a:r>
          </a:p>
          <a:p>
            <a:endParaRPr lang="en-US" dirty="0"/>
          </a:p>
          <a:p>
            <a:r>
              <a:rPr lang="en-US" dirty="0"/>
              <a:t>The figure shows the process, of fetching and storing the settings. Each application stores its settings with a unique identifier that is the name of the application. </a:t>
            </a:r>
          </a:p>
          <a:p>
            <a:endParaRPr lang="en-US" dirty="0"/>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61</a:t>
            </a:fld>
            <a:endParaRPr lang="en-US" dirty="0"/>
          </a:p>
        </p:txBody>
      </p:sp>
    </p:spTree>
    <p:extLst>
      <p:ext uri="{BB962C8B-B14F-4D97-AF65-F5344CB8AC3E}">
        <p14:creationId xmlns:p14="http://schemas.microsoft.com/office/powerpoint/2010/main" val="864172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me to the question, whether we can combine </a:t>
            </a:r>
            <a:r>
              <a:rPr lang="en-US" dirty="0" err="1"/>
              <a:t>GraphQL</a:t>
            </a:r>
            <a:r>
              <a:rPr lang="en-US" dirty="0"/>
              <a:t> and micro-frontends to address the challenges mentioned before.</a:t>
            </a:r>
          </a:p>
          <a:p>
            <a:endParaRPr lang="en-US" dirty="0"/>
          </a:p>
          <a:p>
            <a:r>
              <a:rPr lang="en-US" dirty="0" err="1"/>
              <a:t>GraphQL</a:t>
            </a:r>
            <a:r>
              <a:rPr lang="en-US" dirty="0"/>
              <a:t> solves the problem of over-fetching and over-requesting in monolithic applications. But the problem of making duplicate requests in micro-frontend architectures still exists. As seen on the slide, </a:t>
            </a:r>
            <a:r>
              <a:rPr lang="en-US" dirty="0" err="1"/>
              <a:t>GraphQL</a:t>
            </a:r>
            <a:r>
              <a:rPr lang="en-US" dirty="0"/>
              <a:t> enables the architecture to use a single API for all micro-frontends, in contrast to the figures before.</a:t>
            </a:r>
          </a:p>
          <a:p>
            <a:endParaRPr lang="en-US" dirty="0"/>
          </a:p>
          <a:p>
            <a:r>
              <a:rPr lang="en-US" dirty="0"/>
              <a:t>Many </a:t>
            </a:r>
            <a:r>
              <a:rPr lang="en-US" dirty="0" err="1"/>
              <a:t>GraphQL</a:t>
            </a:r>
            <a:r>
              <a:rPr lang="en-US" dirty="0"/>
              <a:t> clients offer a caching layer, which is shown on the slide. I have chosen Apollo Client, as it most used and popular library for </a:t>
            </a:r>
            <a:r>
              <a:rPr lang="en-US" dirty="0" err="1"/>
              <a:t>GraphQL</a:t>
            </a:r>
            <a:r>
              <a:rPr lang="en-US" dirty="0"/>
              <a:t>. By default, each micro-frontend has its own cache instance.</a:t>
            </a:r>
          </a:p>
          <a:p>
            <a:endParaRPr lang="en-US" dirty="0"/>
          </a:p>
          <a:p>
            <a:r>
              <a:rPr lang="en-US" dirty="0"/>
              <a:t>The thesis investigates whether it is possible to use a single cache instance for all micro frontends. This caching layer should be to eliminate duplicate requests, since the micro-frontends can load the data from the cache. This should reduce the network traffic.</a:t>
            </a:r>
          </a:p>
          <a:p>
            <a:endParaRPr lang="en-US" dirty="0"/>
          </a:p>
          <a:p>
            <a:r>
              <a:rPr lang="en-US" dirty="0"/>
              <a:t>Another potential improvement that is explored is whether fields of queries, which are already cached can be removed from </a:t>
            </a:r>
            <a:r>
              <a:rPr lang="en-US" dirty="0" err="1"/>
              <a:t>GraphQL</a:t>
            </a:r>
            <a:r>
              <a:rPr lang="en-US" dirty="0"/>
              <a:t> queries. This would reduce the network traffic even more, because less content is sent and received from the server. </a:t>
            </a:r>
          </a:p>
          <a:p>
            <a:endParaRPr lang="en-US" dirty="0"/>
          </a:p>
          <a:p>
            <a:r>
              <a:rPr lang="en-US" dirty="0"/>
              <a:t>I will go into more detail on the theory behind this potential improvement on the next slide.</a:t>
            </a:r>
          </a:p>
        </p:txBody>
      </p:sp>
      <p:sp>
        <p:nvSpPr>
          <p:cNvPr id="4" name="Slide Number Placeholder 3"/>
          <p:cNvSpPr>
            <a:spLocks noGrp="1"/>
          </p:cNvSpPr>
          <p:nvPr>
            <p:ph type="sldNum" sz="quarter" idx="5"/>
          </p:nvPr>
        </p:nvSpPr>
        <p:spPr/>
        <p:txBody>
          <a:bodyPr/>
          <a:lstStyle/>
          <a:p>
            <a:fld id="{2FFE4289-A74F-4222-9B90-D9BDCFD3E13B}" type="slidenum">
              <a:rPr lang="en-US" smtClean="0"/>
              <a:t>6</a:t>
            </a:fld>
            <a:endParaRPr lang="en-US" dirty="0"/>
          </a:p>
        </p:txBody>
      </p:sp>
    </p:spTree>
    <p:extLst>
      <p:ext uri="{BB962C8B-B14F-4D97-AF65-F5344CB8AC3E}">
        <p14:creationId xmlns:p14="http://schemas.microsoft.com/office/powerpoint/2010/main" val="819931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dependencies of the prototype are shared through Module Federation. The options are </a:t>
            </a:r>
            <a:r>
              <a:rPr lang="en-US" b="1" dirty="0"/>
              <a:t>singleton</a:t>
            </a:r>
            <a:r>
              <a:rPr lang="en-US" dirty="0"/>
              <a:t>, </a:t>
            </a:r>
            <a:r>
              <a:rPr lang="en-US" b="1" dirty="0" err="1"/>
              <a:t>strictVersion</a:t>
            </a:r>
            <a:r>
              <a:rPr lang="en-US" dirty="0"/>
              <a:t> and </a:t>
            </a:r>
            <a:r>
              <a:rPr lang="en-US" b="1" dirty="0" err="1"/>
              <a:t>requiredVersion</a:t>
            </a:r>
            <a:r>
              <a:rPr lang="en-US" dirty="0"/>
              <a:t>. The versions of the packages are automatically determined from the </a:t>
            </a:r>
            <a:r>
              <a:rPr lang="en-US" dirty="0" err="1"/>
              <a:t>package.json</a:t>
            </a:r>
            <a:r>
              <a:rPr lang="en-US" dirty="0"/>
              <a:t>. Some dependencies have troubles, when having these settings.</a:t>
            </a:r>
          </a:p>
          <a:p>
            <a:endParaRPr lang="en-US" dirty="0"/>
          </a:p>
          <a:p>
            <a:r>
              <a:rPr lang="en-US" dirty="0"/>
              <a:t>The dependency @apollo/client has troubles with this approach, because it has secondary and tertiary entry points. The warning message is printed by Webpack, if the following dependencies are going to be shared: @apollo/client/core, @apollo/client/link/batch and @apollo/client/link/error.</a:t>
            </a:r>
          </a:p>
          <a:p>
            <a:endParaRPr lang="en-US" dirty="0"/>
          </a:p>
          <a:p>
            <a:r>
              <a:rPr lang="en-US" dirty="0"/>
              <a:t>The problems are the secondary </a:t>
            </a:r>
            <a:r>
              <a:rPr lang="en-US" dirty="0" err="1"/>
              <a:t>entrypoints</a:t>
            </a:r>
            <a:r>
              <a:rPr lang="en-US" dirty="0"/>
              <a:t>, which are like </a:t>
            </a:r>
            <a:r>
              <a:rPr lang="en-US" dirty="0" err="1"/>
              <a:t>npm</a:t>
            </a:r>
            <a:r>
              <a:rPr lang="en-US" dirty="0"/>
              <a:t>-packages in </a:t>
            </a:r>
            <a:r>
              <a:rPr lang="en-US" dirty="0" err="1"/>
              <a:t>npm</a:t>
            </a:r>
            <a:r>
              <a:rPr lang="en-US" dirty="0"/>
              <a:t>-packages. The content of the </a:t>
            </a:r>
            <a:r>
              <a:rPr lang="en-US" dirty="0" err="1"/>
              <a:t>package.json</a:t>
            </a:r>
            <a:r>
              <a:rPr lang="en-US" dirty="0"/>
              <a:t> of @apollo/client/core is shown on the slide. The </a:t>
            </a:r>
            <a:r>
              <a:rPr lang="en-US" dirty="0" err="1"/>
              <a:t>package.json</a:t>
            </a:r>
            <a:r>
              <a:rPr lang="en-US" dirty="0"/>
              <a:t> has no version-field and Webpack tries to resolve the version of the secondary </a:t>
            </a:r>
            <a:r>
              <a:rPr lang="en-US" dirty="0" err="1"/>
              <a:t>entrypoints</a:t>
            </a:r>
            <a:r>
              <a:rPr lang="en-US" dirty="0"/>
              <a:t> to be able to share it. This does not lead to an error in production, but the dependency is included in every micro-frontend bundle.</a:t>
            </a:r>
          </a:p>
          <a:p>
            <a:endParaRPr lang="en-US" dirty="0"/>
          </a:p>
          <a:p>
            <a:r>
              <a:rPr lang="en-US" dirty="0"/>
              <a:t>The solution to this problem is to specify the version for all dependencies that start with @apollo/client.</a:t>
            </a:r>
          </a:p>
        </p:txBody>
      </p:sp>
      <p:sp>
        <p:nvSpPr>
          <p:cNvPr id="4" name="Slide Number Placeholder 3"/>
          <p:cNvSpPr>
            <a:spLocks noGrp="1"/>
          </p:cNvSpPr>
          <p:nvPr>
            <p:ph type="sldNum" sz="quarter" idx="5"/>
          </p:nvPr>
        </p:nvSpPr>
        <p:spPr/>
        <p:txBody>
          <a:bodyPr/>
          <a:lstStyle/>
          <a:p>
            <a:fld id="{2FFE4289-A74F-4222-9B90-D9BDCFD3E13B}" type="slidenum">
              <a:rPr lang="en-US" smtClean="0"/>
              <a:t>62</a:t>
            </a:fld>
            <a:endParaRPr lang="en-US" dirty="0"/>
          </a:p>
        </p:txBody>
      </p:sp>
    </p:spTree>
    <p:extLst>
      <p:ext uri="{BB962C8B-B14F-4D97-AF65-F5344CB8AC3E}">
        <p14:creationId xmlns:p14="http://schemas.microsoft.com/office/powerpoint/2010/main" val="13152798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micro-frontends should not communicate directly with each other, as it creates tight coupling. And it hinders parallel development. It is better to communicate indirectly. The micro-frontends can communicate indirectly by publishing an event to an event-bus, where another micro-frontend listens, or they communicate with the help of the application shell. The pattern is known as publish/subscribe mechanism. The application shell can also orchestrate the communication, where one micro-frontend emits an event, that the other micro-frontends listen to. The micro-frontends should not have implementation information about the other micro-frontends.</a:t>
            </a:r>
          </a:p>
          <a:p>
            <a:endParaRPr lang="en-US" dirty="0"/>
          </a:p>
          <a:p>
            <a:r>
              <a:rPr lang="en-US" dirty="0"/>
              <a:t>Angular offers dependency injection for implementing communication between micro-frontends. The application shell can provide services that the micro-frontend can inject. The standalone application that also provide the service, therefore the implementation is exchangeable. </a:t>
            </a:r>
          </a:p>
          <a:p>
            <a:endParaRPr lang="en-US" dirty="0"/>
          </a:p>
          <a:p>
            <a:r>
              <a:rPr lang="en-US" dirty="0"/>
              <a:t>I have created an injection token, that specifies whether the application runs in standalone mode or is embedded into the application shell. Additional logic is executed, if the micro-frontend is executed in standalone mode. One requirement of the application is that the micro-frontends should be able to integrate their layout into the application shell. The figure on the slide shows how this should look like. A layout service was created that register a second navigation row, for the contact navigation. The first row contains the navigation of the application shell, which links to the different micro-frontends.</a:t>
            </a:r>
          </a:p>
          <a:p>
            <a:r>
              <a:rPr lang="en-US" dirty="0"/>
              <a:t> </a:t>
            </a:r>
          </a:p>
          <a:p>
            <a:r>
              <a:rPr lang="en-US" dirty="0"/>
              <a:t>The left side of the slide shows the standalone contact application, whereas the right side shows the application shell with the application shell opened.</a:t>
            </a:r>
          </a:p>
        </p:txBody>
      </p:sp>
      <p:sp>
        <p:nvSpPr>
          <p:cNvPr id="4" name="Slide Number Placeholder 3"/>
          <p:cNvSpPr>
            <a:spLocks noGrp="1"/>
          </p:cNvSpPr>
          <p:nvPr>
            <p:ph type="sldNum" sz="quarter" idx="5"/>
          </p:nvPr>
        </p:nvSpPr>
        <p:spPr/>
        <p:txBody>
          <a:bodyPr/>
          <a:lstStyle/>
          <a:p>
            <a:fld id="{2FFE4289-A74F-4222-9B90-D9BDCFD3E13B}" type="slidenum">
              <a:rPr lang="en-US" smtClean="0"/>
              <a:t>63</a:t>
            </a:fld>
            <a:endParaRPr lang="en-US" dirty="0"/>
          </a:p>
        </p:txBody>
      </p:sp>
    </p:spTree>
    <p:extLst>
      <p:ext uri="{BB962C8B-B14F-4D97-AF65-F5344CB8AC3E}">
        <p14:creationId xmlns:p14="http://schemas.microsoft.com/office/powerpoint/2010/main" val="5732570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micro-frontend should have a separate instance of the Apollo Client, but a single instance of the in-memory cache. Therefore, each application can provide its own configuration, but the same cache instance is used. The application provides the cache instance and the micro-frontends inject it. The cache stores the results of </a:t>
            </a:r>
            <a:r>
              <a:rPr lang="en-US" dirty="0" err="1"/>
              <a:t>GraphQL</a:t>
            </a:r>
            <a:r>
              <a:rPr lang="en-US" dirty="0"/>
              <a:t> queries. The caching strategy reduces the number of requests to the server.</a:t>
            </a:r>
          </a:p>
          <a:p>
            <a:endParaRPr lang="en-US" dirty="0"/>
          </a:p>
          <a:p>
            <a:r>
              <a:rPr lang="en-US" dirty="0"/>
              <a:t>The concept behind the shared caching layer is to instantiate the cache instance inside the application shell and provide it to the micro-frontends. The injection token can be used to create the instance of the cache and inject it into the application.</a:t>
            </a:r>
          </a:p>
        </p:txBody>
      </p:sp>
      <p:sp>
        <p:nvSpPr>
          <p:cNvPr id="4" name="Slide Number Placeholder 3"/>
          <p:cNvSpPr>
            <a:spLocks noGrp="1"/>
          </p:cNvSpPr>
          <p:nvPr>
            <p:ph type="sldNum" sz="quarter" idx="5"/>
          </p:nvPr>
        </p:nvSpPr>
        <p:spPr/>
        <p:txBody>
          <a:bodyPr/>
          <a:lstStyle/>
          <a:p>
            <a:fld id="{2FFE4289-A74F-4222-9B90-D9BDCFD3E13B}" type="slidenum">
              <a:rPr lang="en-US" smtClean="0"/>
              <a:t>64</a:t>
            </a:fld>
            <a:endParaRPr lang="en-US" dirty="0"/>
          </a:p>
        </p:txBody>
      </p:sp>
    </p:spTree>
    <p:extLst>
      <p:ext uri="{BB962C8B-B14F-4D97-AF65-F5344CB8AC3E}">
        <p14:creationId xmlns:p14="http://schemas.microsoft.com/office/powerpoint/2010/main" val="35191672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prototype provides abstractions to create the necessary configuration for the Apollo Client more easily. </a:t>
            </a:r>
          </a:p>
          <a:p>
            <a:endParaRPr lang="en-US" dirty="0"/>
          </a:p>
          <a:p>
            <a:r>
              <a:rPr lang="en-US" dirty="0"/>
              <a:t>I have created an abstraction for the </a:t>
            </a:r>
            <a:r>
              <a:rPr lang="en-US" dirty="0" err="1"/>
              <a:t>GraphQL</a:t>
            </a:r>
            <a:r>
              <a:rPr lang="en-US" dirty="0"/>
              <a:t> Client creation. The module </a:t>
            </a:r>
            <a:r>
              <a:rPr lang="en-US" b="1" dirty="0" err="1"/>
              <a:t>GraphQLClientOptionsModule</a:t>
            </a:r>
            <a:r>
              <a:rPr lang="en-US" dirty="0"/>
              <a:t> hides the complexity of creating and providing an Apollo Client instance. The module should be used in every micro-frontend that needs </a:t>
            </a:r>
            <a:r>
              <a:rPr lang="en-US" dirty="0" err="1"/>
              <a:t>GraphQL</a:t>
            </a:r>
            <a:r>
              <a:rPr lang="en-US" dirty="0"/>
              <a:t> capabilities. If the micro-frontend is, then integrated into the application shell it has its own Apollo Client. This helps independent development, because each team can configure their Apollo Client to their liking. The application shell might have different settings for the Apollo Client, which might introduce troubles in the contact micro-frontend. The module tries to inject the </a:t>
            </a:r>
            <a:r>
              <a:rPr lang="en-US" b="1" dirty="0"/>
              <a:t>GRAPHQL_CLIENT_CACHE</a:t>
            </a:r>
            <a:r>
              <a:rPr lang="en-US" dirty="0"/>
              <a:t> injection token and use it for the creation of the Apollo Client. If the token can’t be injected, a new instance is created. The process can be further configured, if the </a:t>
            </a:r>
            <a:r>
              <a:rPr lang="en-US" b="1" dirty="0"/>
              <a:t>GRAPHQL_CLIENT_OPTIONS_CONFIG </a:t>
            </a:r>
            <a:r>
              <a:rPr lang="en-US" dirty="0"/>
              <a:t>injection token is used.</a:t>
            </a:r>
          </a:p>
          <a:p>
            <a:endParaRPr lang="en-US" dirty="0"/>
          </a:p>
          <a:p>
            <a:r>
              <a:rPr lang="en-US" dirty="0"/>
              <a:t>Explain the options of the config.</a:t>
            </a:r>
          </a:p>
        </p:txBody>
      </p:sp>
      <p:sp>
        <p:nvSpPr>
          <p:cNvPr id="4" name="Slide Number Placeholder 3"/>
          <p:cNvSpPr>
            <a:spLocks noGrp="1"/>
          </p:cNvSpPr>
          <p:nvPr>
            <p:ph type="sldNum" sz="quarter" idx="5"/>
          </p:nvPr>
        </p:nvSpPr>
        <p:spPr/>
        <p:txBody>
          <a:bodyPr/>
          <a:lstStyle/>
          <a:p>
            <a:fld id="{2FFE4289-A74F-4222-9B90-D9BDCFD3E13B}" type="slidenum">
              <a:rPr lang="en-US" smtClean="0"/>
              <a:t>65</a:t>
            </a:fld>
            <a:endParaRPr lang="en-US" dirty="0"/>
          </a:p>
        </p:txBody>
      </p:sp>
    </p:spTree>
    <p:extLst>
      <p:ext uri="{BB962C8B-B14F-4D97-AF65-F5344CB8AC3E}">
        <p14:creationId xmlns:p14="http://schemas.microsoft.com/office/powerpoint/2010/main" val="17698558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68</a:t>
            </a:fld>
            <a:endParaRPr lang="en-US" dirty="0"/>
          </a:p>
        </p:txBody>
      </p:sp>
    </p:spTree>
    <p:extLst>
      <p:ext uri="{BB962C8B-B14F-4D97-AF65-F5344CB8AC3E}">
        <p14:creationId xmlns:p14="http://schemas.microsoft.com/office/powerpoint/2010/main" val="16633106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71</a:t>
            </a:fld>
            <a:endParaRPr lang="en-US" dirty="0"/>
          </a:p>
        </p:txBody>
      </p:sp>
    </p:spTree>
    <p:extLst>
      <p:ext uri="{BB962C8B-B14F-4D97-AF65-F5344CB8AC3E}">
        <p14:creationId xmlns:p14="http://schemas.microsoft.com/office/powerpoint/2010/main" val="39689072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75</a:t>
            </a:fld>
            <a:endParaRPr lang="en-US" dirty="0"/>
          </a:p>
        </p:txBody>
      </p:sp>
    </p:spTree>
    <p:extLst>
      <p:ext uri="{BB962C8B-B14F-4D97-AF65-F5344CB8AC3E}">
        <p14:creationId xmlns:p14="http://schemas.microsoft.com/office/powerpoint/2010/main" val="200892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behind the approach </a:t>
            </a:r>
            <a:r>
              <a:rPr lang="en-US" dirty="0" err="1"/>
              <a:t>i</a:t>
            </a:r>
            <a:r>
              <a:rPr lang="en-US" dirty="0"/>
              <a:t> mentioned before is that different frontend pages need the same data slightly varied in most cases. I will explain it with an example. </a:t>
            </a:r>
          </a:p>
          <a:p>
            <a:endParaRPr lang="en-US" dirty="0"/>
          </a:p>
          <a:p>
            <a:r>
              <a:rPr lang="en-US" dirty="0"/>
              <a:t>When the left query on the slide is executed, all users are fetched from the </a:t>
            </a:r>
            <a:r>
              <a:rPr lang="en-US" dirty="0" err="1"/>
              <a:t>GraphQL</a:t>
            </a:r>
            <a:r>
              <a:rPr lang="en-US" dirty="0"/>
              <a:t> API. The query fetches the id, username, email, password, for all users and so on. </a:t>
            </a:r>
          </a:p>
          <a:p>
            <a:endParaRPr lang="en-US" dirty="0"/>
          </a:p>
          <a:p>
            <a:r>
              <a:rPr lang="en-US" dirty="0"/>
              <a:t>The client now fetches the detail view of a user. By default the left query on the right half of the listing would be executed. But many of those fields that are required for the query were already fetched with the </a:t>
            </a:r>
            <a:r>
              <a:rPr lang="en-US" b="1" dirty="0" err="1"/>
              <a:t>allUsers</a:t>
            </a:r>
            <a:r>
              <a:rPr lang="en-US" dirty="0"/>
              <a:t> query and stored inside the cache. By utilizing the cache (named query reduction), the query on the right is fetched instead. The fields which were already fetched with the </a:t>
            </a:r>
            <a:r>
              <a:rPr lang="en-US" b="1" dirty="0" err="1"/>
              <a:t>allUsers</a:t>
            </a:r>
            <a:r>
              <a:rPr lang="en-US" dirty="0"/>
              <a:t> query are removed from the query and only the necessary fields are fetched. This should reduce the request and response size.</a:t>
            </a:r>
          </a:p>
          <a:p>
            <a:endParaRPr lang="en-US" dirty="0"/>
          </a:p>
          <a:p>
            <a:r>
              <a:rPr lang="en-US" dirty="0"/>
              <a:t>No </a:t>
            </a:r>
            <a:r>
              <a:rPr lang="en-US" dirty="0" err="1"/>
              <a:t>GraphQL</a:t>
            </a:r>
            <a:r>
              <a:rPr lang="en-US" dirty="0"/>
              <a:t> Client offers this functionality out of the box. Therefore, It was evaluated if such a functionality can be implemented using Apollo Client.</a:t>
            </a:r>
          </a:p>
          <a:p>
            <a:endParaRPr lang="en-US" dirty="0"/>
          </a:p>
        </p:txBody>
      </p:sp>
      <p:sp>
        <p:nvSpPr>
          <p:cNvPr id="4" name="Slide Number Placeholder 3"/>
          <p:cNvSpPr>
            <a:spLocks noGrp="1"/>
          </p:cNvSpPr>
          <p:nvPr>
            <p:ph type="sldNum" sz="quarter" idx="5"/>
          </p:nvPr>
        </p:nvSpPr>
        <p:spPr/>
        <p:txBody>
          <a:bodyPr/>
          <a:lstStyle/>
          <a:p>
            <a:fld id="{2FFE4289-A74F-4222-9B90-D9BDCFD3E13B}" type="slidenum">
              <a:rPr lang="en-US" smtClean="0"/>
              <a:t>7</a:t>
            </a:fld>
            <a:endParaRPr lang="en-US" dirty="0"/>
          </a:p>
        </p:txBody>
      </p:sp>
    </p:spTree>
    <p:extLst>
      <p:ext uri="{BB962C8B-B14F-4D97-AF65-F5344CB8AC3E}">
        <p14:creationId xmlns:p14="http://schemas.microsoft.com/office/powerpoint/2010/main" val="2542162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status quo and potential improvements, I have formulated two hypotheses. </a:t>
            </a:r>
          </a:p>
          <a:p>
            <a:endParaRPr lang="en-US" dirty="0"/>
          </a:p>
          <a:p>
            <a:pPr lvl="0">
              <a:lnSpc>
                <a:spcPct val="100000"/>
              </a:lnSpc>
            </a:pPr>
            <a:r>
              <a:rPr lang="en-GB" b="1" i="0" dirty="0"/>
              <a:t>Hypothesis 1: </a:t>
            </a:r>
            <a:r>
              <a:rPr lang="en-GB" i="0" dirty="0"/>
              <a:t>A micro-frontend architecture using a shared </a:t>
            </a:r>
            <a:r>
              <a:rPr lang="en-GB" i="0" dirty="0" err="1"/>
              <a:t>GraphQL</a:t>
            </a:r>
            <a:r>
              <a:rPr lang="en-GB" i="0" dirty="0"/>
              <a:t> caching layer with query reduction can solve the problems of over-fetching and over-requesting inside a distributed architecture. The total number of network requests and network traffic can be drastically reduced. </a:t>
            </a:r>
          </a:p>
          <a:p>
            <a:pPr lvl="0">
              <a:lnSpc>
                <a:spcPct val="100000"/>
              </a:lnSpc>
            </a:pPr>
            <a:endParaRPr lang="en-GB"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Hypothesis 2: </a:t>
            </a:r>
            <a:r>
              <a:rPr lang="en-GB" i="0" dirty="0"/>
              <a:t>The caching strategy proposed in this thesis is versatile enough to be effectively implemented in various contexts, providing sufficient flexibility to be independent of the technology used.</a:t>
            </a:r>
            <a:endParaRPr lang="en-US" i="0" dirty="0"/>
          </a:p>
          <a:p>
            <a:pPr lvl="0">
              <a:lnSpc>
                <a:spcPct val="100000"/>
              </a:lnSpc>
            </a:pPr>
            <a:endParaRPr lang="en-US" i="1" dirty="0"/>
          </a:p>
          <a:p>
            <a:endParaRPr lang="en-US" dirty="0"/>
          </a:p>
          <a:p>
            <a:r>
              <a:rPr lang="en-US" dirty="0"/>
              <a:t>Now that we have established our hypothesis, let’s move to the methodology</a:t>
            </a:r>
          </a:p>
        </p:txBody>
      </p:sp>
      <p:sp>
        <p:nvSpPr>
          <p:cNvPr id="4" name="Slide Number Placeholder 3"/>
          <p:cNvSpPr>
            <a:spLocks noGrp="1"/>
          </p:cNvSpPr>
          <p:nvPr>
            <p:ph type="sldNum" sz="quarter" idx="5"/>
          </p:nvPr>
        </p:nvSpPr>
        <p:spPr/>
        <p:txBody>
          <a:bodyPr/>
          <a:lstStyle/>
          <a:p>
            <a:fld id="{2FFE4289-A74F-4222-9B90-D9BDCFD3E13B}" type="slidenum">
              <a:rPr lang="en-US" smtClean="0"/>
              <a:t>8</a:t>
            </a:fld>
            <a:endParaRPr lang="en-US" dirty="0"/>
          </a:p>
        </p:txBody>
      </p:sp>
    </p:spTree>
    <p:extLst>
      <p:ext uri="{BB962C8B-B14F-4D97-AF65-F5344CB8AC3E}">
        <p14:creationId xmlns:p14="http://schemas.microsoft.com/office/powerpoint/2010/main" val="1558003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I have started with an extensive literature research about micro-services, micro-frontends, </a:t>
            </a:r>
            <a:r>
              <a:rPr lang="en-US" b="0" i="0" dirty="0" err="1">
                <a:solidFill>
                  <a:srgbClr val="D1D5DB"/>
                </a:solidFill>
                <a:effectLst/>
                <a:latin typeface="Söhne"/>
              </a:rPr>
              <a:t>GraphQL</a:t>
            </a:r>
            <a:r>
              <a:rPr lang="en-US" b="0" i="0" dirty="0">
                <a:solidFill>
                  <a:srgbClr val="D1D5DB"/>
                </a:solidFill>
                <a:effectLst/>
                <a:latin typeface="Söhne"/>
              </a:rPr>
              <a:t> and </a:t>
            </a:r>
            <a:r>
              <a:rPr lang="en-US" b="0" i="0" dirty="0" err="1">
                <a:solidFill>
                  <a:srgbClr val="D1D5DB"/>
                </a:solidFill>
                <a:effectLst/>
                <a:latin typeface="Söhne"/>
              </a:rPr>
              <a:t>GraphQL</a:t>
            </a:r>
            <a:r>
              <a:rPr lang="en-US" b="0" i="0" dirty="0">
                <a:solidFill>
                  <a:srgbClr val="D1D5DB"/>
                </a:solidFill>
                <a:effectLst/>
                <a:latin typeface="Söhne"/>
              </a:rPr>
              <a:t> clients like Apollo Client.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Afterwards </a:t>
            </a:r>
            <a:r>
              <a:rPr lang="en-US" b="0" i="0" dirty="0" err="1">
                <a:solidFill>
                  <a:srgbClr val="D1D5DB"/>
                </a:solidFill>
                <a:effectLst/>
                <a:latin typeface="Söhne"/>
              </a:rPr>
              <a:t>i</a:t>
            </a:r>
            <a:r>
              <a:rPr lang="en-US" b="0" i="0" dirty="0">
                <a:solidFill>
                  <a:srgbClr val="D1D5DB"/>
                </a:solidFill>
                <a:effectLst/>
                <a:latin typeface="Söhne"/>
              </a:rPr>
              <a:t> have planned and implemented a prototypical micro-frontend architecture. After the architecture has been finalized, </a:t>
            </a:r>
            <a:r>
              <a:rPr lang="en-US" b="0" i="0" dirty="0" err="1">
                <a:solidFill>
                  <a:srgbClr val="D1D5DB"/>
                </a:solidFill>
                <a:effectLst/>
                <a:latin typeface="Söhne"/>
              </a:rPr>
              <a:t>i</a:t>
            </a:r>
            <a:r>
              <a:rPr lang="en-US" b="0" i="0" dirty="0">
                <a:solidFill>
                  <a:srgbClr val="D1D5DB"/>
                </a:solidFill>
                <a:effectLst/>
                <a:latin typeface="Söhne"/>
              </a:rPr>
              <a:t> implemented a communication layer for the micro-frontends. Building on top of the communication layer, </a:t>
            </a:r>
            <a:r>
              <a:rPr lang="en-US" b="0" i="0" dirty="0" err="1">
                <a:solidFill>
                  <a:srgbClr val="D1D5DB"/>
                </a:solidFill>
                <a:effectLst/>
                <a:latin typeface="Söhne"/>
              </a:rPr>
              <a:t>i</a:t>
            </a:r>
            <a:r>
              <a:rPr lang="en-US" b="0" i="0" dirty="0">
                <a:solidFill>
                  <a:srgbClr val="D1D5DB"/>
                </a:solidFill>
                <a:effectLst/>
                <a:latin typeface="Söhne"/>
              </a:rPr>
              <a:t> implemented the shared </a:t>
            </a:r>
            <a:r>
              <a:rPr lang="en-US" b="0" i="0" dirty="0" err="1">
                <a:solidFill>
                  <a:srgbClr val="D1D5DB"/>
                </a:solidFill>
                <a:effectLst/>
                <a:latin typeface="Söhne"/>
              </a:rPr>
              <a:t>GraphQL</a:t>
            </a:r>
            <a:r>
              <a:rPr lang="en-US" b="0" i="0" dirty="0">
                <a:solidFill>
                  <a:srgbClr val="D1D5DB"/>
                </a:solidFill>
                <a:effectLst/>
                <a:latin typeface="Söhne"/>
              </a:rPr>
              <a:t> caching layer, which was mentioned as an improvement on the status quo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final step included implementing the query reduction mechanism, as an extension to the Apollo Client. This was also mentioned on the status quo slide as well.</a:t>
            </a:r>
          </a:p>
          <a:p>
            <a:endParaRPr lang="en-US" dirty="0"/>
          </a:p>
          <a:p>
            <a:r>
              <a:rPr lang="en-US" dirty="0"/>
              <a:t>The final prototype consists of every possible improvement to circumvent over-fetching and over-requesting that I mentioned before. However, does this bring the desired performance improvements?</a:t>
            </a:r>
          </a:p>
        </p:txBody>
      </p:sp>
      <p:sp>
        <p:nvSpPr>
          <p:cNvPr id="4" name="Slide Number Placeholder 3"/>
          <p:cNvSpPr>
            <a:spLocks noGrp="1"/>
          </p:cNvSpPr>
          <p:nvPr>
            <p:ph type="sldNum" sz="quarter" idx="5"/>
          </p:nvPr>
        </p:nvSpPr>
        <p:spPr/>
        <p:txBody>
          <a:bodyPr/>
          <a:lstStyle/>
          <a:p>
            <a:fld id="{2FFE4289-A74F-4222-9B90-D9BDCFD3E13B}" type="slidenum">
              <a:rPr lang="en-US" smtClean="0"/>
              <a:t>9</a:t>
            </a:fld>
            <a:endParaRPr lang="en-US" dirty="0"/>
          </a:p>
        </p:txBody>
      </p:sp>
    </p:spTree>
    <p:extLst>
      <p:ext uri="{BB962C8B-B14F-4D97-AF65-F5344CB8AC3E}">
        <p14:creationId xmlns:p14="http://schemas.microsoft.com/office/powerpoint/2010/main" val="27123142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Foto Technikum Ta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EC87-611C-4FE7-801A-2BABE5B2689B}"/>
              </a:ext>
            </a:extLst>
          </p:cNvPr>
          <p:cNvSpPr>
            <a:spLocks noGrp="1"/>
          </p:cNvSpPr>
          <p:nvPr>
            <p:ph type="title" hasCustomPrompt="1"/>
          </p:nvPr>
        </p:nvSpPr>
        <p:spPr>
          <a:xfrm>
            <a:off x="3128963" y="3599414"/>
            <a:ext cx="5897562" cy="439153"/>
          </a:xfrm>
        </p:spPr>
        <p:txBody>
          <a:bodyPr/>
          <a:lstStyle>
            <a:lvl1pPr>
              <a:defRPr>
                <a:solidFill>
                  <a:schemeClr val="bg1"/>
                </a:solidFill>
                <a:highlight>
                  <a:srgbClr val="005A96"/>
                </a:highlight>
              </a:defRPr>
            </a:lvl1pPr>
          </a:lstStyle>
          <a:p>
            <a:r>
              <a:rPr lang="en-US" dirty="0" err="1"/>
              <a:t>Titel</a:t>
            </a:r>
            <a:endParaRPr lang="en-GB" dirty="0"/>
          </a:p>
        </p:txBody>
      </p:sp>
      <p:sp>
        <p:nvSpPr>
          <p:cNvPr id="5" name="Text Placeholder 4">
            <a:extLst>
              <a:ext uri="{FF2B5EF4-FFF2-40B4-BE49-F238E27FC236}">
                <a16:creationId xmlns:a16="http://schemas.microsoft.com/office/drawing/2014/main" id="{EE5C50F5-E4A6-49CB-8F10-BB04F428948E}"/>
              </a:ext>
            </a:extLst>
          </p:cNvPr>
          <p:cNvSpPr>
            <a:spLocks noGrp="1"/>
          </p:cNvSpPr>
          <p:nvPr>
            <p:ph type="body" sz="quarter" idx="10" hasCustomPrompt="1"/>
          </p:nvPr>
        </p:nvSpPr>
        <p:spPr>
          <a:xfrm>
            <a:off x="3128963" y="4294464"/>
            <a:ext cx="5897561" cy="359569"/>
          </a:xfrm>
        </p:spPr>
        <p:txBody>
          <a:bodyPr>
            <a:normAutofit/>
          </a:bodyPr>
          <a:lstStyle>
            <a:lvl1pPr marL="0" indent="0">
              <a:buNone/>
              <a:defRPr>
                <a:solidFill>
                  <a:schemeClr val="bg1"/>
                </a:solidFill>
                <a:highlight>
                  <a:srgbClr val="005A96"/>
                </a:highlight>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9" name="Grafik 8" descr="FH Technikum Wien - University of Applied Sciences">
            <a:extLst>
              <a:ext uri="{FF2B5EF4-FFF2-40B4-BE49-F238E27FC236}">
                <a16:creationId xmlns:a16="http://schemas.microsoft.com/office/drawing/2014/main" id="{E912822A-9B89-4584-AA9B-A21C38C240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5018" y="1916907"/>
            <a:ext cx="3366982" cy="2121660"/>
          </a:xfrm>
          <a:prstGeom prst="rect">
            <a:avLst/>
          </a:prstGeom>
        </p:spPr>
      </p:pic>
    </p:spTree>
    <p:extLst>
      <p:ext uri="{BB962C8B-B14F-4D97-AF65-F5344CB8AC3E}">
        <p14:creationId xmlns:p14="http://schemas.microsoft.com/office/powerpoint/2010/main" val="2180494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SFOLIE 01 Gr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userDrawn="1"/>
        </p:nvSpPr>
        <p:spPr>
          <a:xfrm>
            <a:off x="0" y="-1"/>
            <a:ext cx="9144000" cy="4729447"/>
          </a:xfrm>
          <a:prstGeom prst="rect">
            <a:avLst/>
          </a:prstGeom>
          <a:solidFill>
            <a:srgbClr val="727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dirty="0"/>
          </a:p>
        </p:txBody>
      </p:sp>
      <p:sp>
        <p:nvSpPr>
          <p:cNvPr id="23" name="Titelplatzhalter 1"/>
          <p:cNvSpPr>
            <a:spLocks noGrp="1"/>
          </p:cNvSpPr>
          <p:nvPr>
            <p:ph type="title" hasCustomPrompt="1"/>
          </p:nvPr>
        </p:nvSpPr>
        <p:spPr>
          <a:xfrm>
            <a:off x="180001" y="114303"/>
            <a:ext cx="8768791"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6" name="Textplatzhalter 5">
            <a:extLst>
              <a:ext uri="{FF2B5EF4-FFF2-40B4-BE49-F238E27FC236}">
                <a16:creationId xmlns:a16="http://schemas.microsoft.com/office/drawing/2014/main" id="{3F425C1B-10D2-421C-8EE6-8F68F5FA0A06}"/>
              </a:ext>
            </a:extLst>
          </p:cNvPr>
          <p:cNvSpPr>
            <a:spLocks noGrp="1"/>
          </p:cNvSpPr>
          <p:nvPr>
            <p:ph type="body" sz="quarter" idx="14"/>
          </p:nvPr>
        </p:nvSpPr>
        <p:spPr>
          <a:xfrm>
            <a:off x="180000" y="607500"/>
            <a:ext cx="8768791"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sz="105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AT" dirty="0"/>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C183D7F6-B498-43B3-948B-1728B52AA6E4}">
                <adec:decorative xmlns:adec="http://schemas.microsoft.com/office/drawing/2017/decorative" val="1"/>
              </a:ext>
            </a:extLst>
          </p:cNvPr>
          <p:cNvCxnSpPr/>
          <p:nvPr userDrawn="1"/>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BF34B061-0D40-4791-A41B-682280B19424}"/>
              </a:ext>
              <a:ext uri="{C183D7F6-B498-43B3-948B-1728B52AA6E4}">
                <adec:decorative xmlns:adec="http://schemas.microsoft.com/office/drawing/2017/decorative" val="1"/>
              </a:ext>
            </a:extLst>
          </p:cNvPr>
          <p:cNvSpPr>
            <a:spLocks noGrp="1"/>
          </p:cNvSpPr>
          <p:nvPr>
            <p:ph type="ftr" sz="quarter" idx="12"/>
          </p:nvPr>
        </p:nvSpPr>
        <p:spPr/>
        <p:txBody>
          <a:bodyPr/>
          <a:lstStyle/>
          <a:p>
            <a:r>
              <a:rPr lang="en-GB" dirty="0"/>
              <a:t>__PLACHOLDER__ | Mold Florian | 14.06.2023</a:t>
            </a:r>
          </a:p>
        </p:txBody>
      </p:sp>
      <p:sp>
        <p:nvSpPr>
          <p:cNvPr id="3" name="Foliennummernplatzhalter 2">
            <a:extLst>
              <a:ext uri="{FF2B5EF4-FFF2-40B4-BE49-F238E27FC236}">
                <a16:creationId xmlns:a16="http://schemas.microsoft.com/office/drawing/2014/main" id="{A7E1EF4B-A968-4425-8367-098DB2AEE2ED}"/>
              </a:ext>
              <a:ext uri="{C183D7F6-B498-43B3-948B-1728B52AA6E4}">
                <adec:decorative xmlns:adec="http://schemas.microsoft.com/office/drawing/2017/decorative" val="1"/>
              </a:ext>
            </a:extLst>
          </p:cNvPr>
          <p:cNvSpPr>
            <a:spLocks noGrp="1"/>
          </p:cNvSpPr>
          <p:nvPr>
            <p:ph type="sldNum" sz="quarter" idx="13"/>
          </p:nvPr>
        </p:nvSpPr>
        <p:spPr/>
        <p:txBody>
          <a:bodyPr/>
          <a:lstStyle/>
          <a:p>
            <a:fld id="{9C057DB4-583E-41A7-BD94-987342018C17}" type="slidenum">
              <a:rPr lang="en-GB" smtClean="0"/>
              <a:pPr/>
              <a:t>‹#›</a:t>
            </a:fld>
            <a:endParaRPr lang="en-GB" dirty="0"/>
          </a:p>
        </p:txBody>
      </p:sp>
      <p:pic>
        <p:nvPicPr>
          <p:cNvPr id="10" name="Grafik 9">
            <a:extLst>
              <a:ext uri="{FF2B5EF4-FFF2-40B4-BE49-F238E27FC236}">
                <a16:creationId xmlns:a16="http://schemas.microsoft.com/office/drawing/2014/main" id="{9D14491A-EBBE-4FB6-8BA1-C103D150F47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3754758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SFOLIE 02 Gr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userDrawn="1"/>
        </p:nvSpPr>
        <p:spPr>
          <a:xfrm>
            <a:off x="0" y="-1"/>
            <a:ext cx="9144000" cy="4729447"/>
          </a:xfrm>
          <a:prstGeom prst="rect">
            <a:avLst/>
          </a:prstGeom>
          <a:solidFill>
            <a:srgbClr val="727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dirty="0"/>
          </a:p>
        </p:txBody>
      </p:sp>
      <p:sp>
        <p:nvSpPr>
          <p:cNvPr id="23" name="Titelplatzhalter 1"/>
          <p:cNvSpPr>
            <a:spLocks noGrp="1"/>
          </p:cNvSpPr>
          <p:nvPr>
            <p:ph type="title" hasCustomPrompt="1"/>
          </p:nvPr>
        </p:nvSpPr>
        <p:spPr>
          <a:xfrm>
            <a:off x="180001" y="114303"/>
            <a:ext cx="8758517"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5" name="Textplatzhalter 4">
            <a:extLst>
              <a:ext uri="{FF2B5EF4-FFF2-40B4-BE49-F238E27FC236}">
                <a16:creationId xmlns:a16="http://schemas.microsoft.com/office/drawing/2014/main" id="{C099191E-06C2-47AD-9B0A-CAC1645FCDE3}"/>
              </a:ext>
            </a:extLst>
          </p:cNvPr>
          <p:cNvSpPr>
            <a:spLocks noGrp="1"/>
          </p:cNvSpPr>
          <p:nvPr>
            <p:ph type="body" sz="quarter" idx="15"/>
          </p:nvPr>
        </p:nvSpPr>
        <p:spPr>
          <a:xfrm>
            <a:off x="179388" y="607500"/>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AT" dirty="0"/>
          </a:p>
        </p:txBody>
      </p:sp>
      <p:sp>
        <p:nvSpPr>
          <p:cNvPr id="14" name="Textplatzhalter 4">
            <a:extLst>
              <a:ext uri="{FF2B5EF4-FFF2-40B4-BE49-F238E27FC236}">
                <a16:creationId xmlns:a16="http://schemas.microsoft.com/office/drawing/2014/main" id="{1FF655F9-8F0F-4E00-A8EE-9C12E1706B9C}"/>
              </a:ext>
            </a:extLst>
          </p:cNvPr>
          <p:cNvSpPr>
            <a:spLocks noGrp="1"/>
          </p:cNvSpPr>
          <p:nvPr>
            <p:ph type="body" sz="quarter" idx="16"/>
          </p:nvPr>
        </p:nvSpPr>
        <p:spPr>
          <a:xfrm>
            <a:off x="4615632" y="606217"/>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AT" dirty="0"/>
          </a:p>
        </p:txBody>
      </p:sp>
      <p:cxnSp>
        <p:nvCxnSpPr>
          <p:cNvPr id="15" name="Gerader Verbinder 14">
            <a:extLst>
              <a:ext uri="{C183D7F6-B498-43B3-948B-1728B52AA6E4}">
                <adec:decorative xmlns:adec="http://schemas.microsoft.com/office/drawing/2017/decorative" val="1"/>
              </a:ext>
            </a:extLst>
          </p:cNvPr>
          <p:cNvCxnSpPr/>
          <p:nvPr userDrawn="1"/>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C183D7F6-B498-43B3-948B-1728B52AA6E4}">
                <adec:decorative xmlns:adec="http://schemas.microsoft.com/office/drawing/2017/decorative" val="1"/>
              </a:ext>
            </a:extLst>
          </p:cNvPr>
          <p:cNvCxnSpPr/>
          <p:nvPr userDrawn="1"/>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CEA78A91-4834-4955-816B-A33BE7851562}"/>
              </a:ext>
              <a:ext uri="{C183D7F6-B498-43B3-948B-1728B52AA6E4}">
                <adec:decorative xmlns:adec="http://schemas.microsoft.com/office/drawing/2017/decorative" val="1"/>
              </a:ext>
            </a:extLst>
          </p:cNvPr>
          <p:cNvSpPr>
            <a:spLocks noGrp="1"/>
          </p:cNvSpPr>
          <p:nvPr>
            <p:ph type="ftr" sz="quarter" idx="13"/>
          </p:nvPr>
        </p:nvSpPr>
        <p:spPr/>
        <p:txBody>
          <a:bodyPr/>
          <a:lstStyle/>
          <a:p>
            <a:r>
              <a:rPr lang="en-GB" dirty="0"/>
              <a:t>Master Thesis Presentation | Mold Florian | 14.06.2023</a:t>
            </a:r>
          </a:p>
        </p:txBody>
      </p:sp>
      <p:sp>
        <p:nvSpPr>
          <p:cNvPr id="3" name="Foliennummernplatzhalter 2">
            <a:extLst>
              <a:ext uri="{FF2B5EF4-FFF2-40B4-BE49-F238E27FC236}">
                <a16:creationId xmlns:a16="http://schemas.microsoft.com/office/drawing/2014/main" id="{F41B1D30-8D96-496B-A7F3-BDA41722B7FA}"/>
              </a:ext>
              <a:ext uri="{C183D7F6-B498-43B3-948B-1728B52AA6E4}">
                <adec:decorative xmlns:adec="http://schemas.microsoft.com/office/drawing/2017/decorative" val="1"/>
              </a:ext>
            </a:extLst>
          </p:cNvPr>
          <p:cNvSpPr>
            <a:spLocks noGrp="1"/>
          </p:cNvSpPr>
          <p:nvPr>
            <p:ph type="sldNum" sz="quarter" idx="14"/>
          </p:nvPr>
        </p:nvSpPr>
        <p:spPr/>
        <p:txBody>
          <a:bodyPr/>
          <a:lstStyle/>
          <a:p>
            <a:fld id="{9C057DB4-583E-41A7-BD94-987342018C17}" type="slidenum">
              <a:rPr lang="en-GB" smtClean="0"/>
              <a:pPr/>
              <a:t>‹#›</a:t>
            </a:fld>
            <a:endParaRPr lang="en-GB" dirty="0"/>
          </a:p>
        </p:txBody>
      </p:sp>
      <p:pic>
        <p:nvPicPr>
          <p:cNvPr id="12" name="Grafik 11">
            <a:extLst>
              <a:ext uri="{FF2B5EF4-FFF2-40B4-BE49-F238E27FC236}">
                <a16:creationId xmlns:a16="http://schemas.microsoft.com/office/drawing/2014/main" id="{6A200EBB-4D2E-465A-BA44-8D8FD4CE5E3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976244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SFOLIE 01 Bl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userDrawn="1"/>
        </p:nvSpPr>
        <p:spPr>
          <a:xfrm>
            <a:off x="0" y="-1"/>
            <a:ext cx="9144000" cy="4729447"/>
          </a:xfrm>
          <a:prstGeom prst="rect">
            <a:avLst/>
          </a:prstGeom>
          <a:solidFill>
            <a:srgbClr val="005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dirty="0"/>
          </a:p>
        </p:txBody>
      </p:sp>
      <p:sp>
        <p:nvSpPr>
          <p:cNvPr id="23" name="Titelplatzhalter 1"/>
          <p:cNvSpPr>
            <a:spLocks noGrp="1"/>
          </p:cNvSpPr>
          <p:nvPr>
            <p:ph type="title" hasCustomPrompt="1"/>
          </p:nvPr>
        </p:nvSpPr>
        <p:spPr>
          <a:xfrm>
            <a:off x="180001" y="114303"/>
            <a:ext cx="8758517"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10" name="Textplatzhalter 5">
            <a:extLst>
              <a:ext uri="{FF2B5EF4-FFF2-40B4-BE49-F238E27FC236}">
                <a16:creationId xmlns:a16="http://schemas.microsoft.com/office/drawing/2014/main" id="{0F4D230B-92FB-4F80-A5D8-47442699E09E}"/>
              </a:ext>
            </a:extLst>
          </p:cNvPr>
          <p:cNvSpPr>
            <a:spLocks noGrp="1"/>
          </p:cNvSpPr>
          <p:nvPr>
            <p:ph type="body" sz="quarter" idx="14"/>
          </p:nvPr>
        </p:nvSpPr>
        <p:spPr>
          <a:xfrm>
            <a:off x="180000" y="607500"/>
            <a:ext cx="8768791"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sz="105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AT" dirty="0"/>
          </a:p>
        </p:txBody>
      </p:sp>
      <p:cxnSp>
        <p:nvCxnSpPr>
          <p:cNvPr id="13" name="Gerader Verbinder 12">
            <a:extLst>
              <a:ext uri="{C183D7F6-B498-43B3-948B-1728B52AA6E4}">
                <adec:decorative xmlns:adec="http://schemas.microsoft.com/office/drawing/2017/decorative" val="1"/>
              </a:ext>
            </a:extLst>
          </p:cNvPr>
          <p:cNvCxnSpPr/>
          <p:nvPr userDrawn="1"/>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C183D7F6-B498-43B3-948B-1728B52AA6E4}">
                <adec:decorative xmlns:adec="http://schemas.microsoft.com/office/drawing/2017/decorative" val="1"/>
              </a:ext>
            </a:extLst>
          </p:cNvPr>
          <p:cNvCxnSpPr/>
          <p:nvPr userDrawn="1"/>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5107673A-A21E-4664-8E91-00B707F809AF}"/>
              </a:ext>
              <a:ext uri="{C183D7F6-B498-43B3-948B-1728B52AA6E4}">
                <adec:decorative xmlns:adec="http://schemas.microsoft.com/office/drawing/2017/decorative" val="1"/>
              </a:ext>
            </a:extLst>
          </p:cNvPr>
          <p:cNvSpPr>
            <a:spLocks noGrp="1"/>
          </p:cNvSpPr>
          <p:nvPr>
            <p:ph type="ftr" sz="quarter" idx="12"/>
          </p:nvPr>
        </p:nvSpPr>
        <p:spPr/>
        <p:txBody>
          <a:bodyPr/>
          <a:lstStyle/>
          <a:p>
            <a:r>
              <a:rPr lang="en-GB" dirty="0"/>
              <a:t>Master Thesis Presentation | Mold Florian | 14.06.2023</a:t>
            </a:r>
          </a:p>
        </p:txBody>
      </p:sp>
      <p:sp>
        <p:nvSpPr>
          <p:cNvPr id="3" name="Foliennummernplatzhalter 2">
            <a:extLst>
              <a:ext uri="{FF2B5EF4-FFF2-40B4-BE49-F238E27FC236}">
                <a16:creationId xmlns:a16="http://schemas.microsoft.com/office/drawing/2014/main" id="{D3828A2C-43CF-4B24-AB3D-CA11C4FC4B0E}"/>
              </a:ext>
              <a:ext uri="{C183D7F6-B498-43B3-948B-1728B52AA6E4}">
                <adec:decorative xmlns:adec="http://schemas.microsoft.com/office/drawing/2017/decorative" val="1"/>
              </a:ext>
            </a:extLst>
          </p:cNvPr>
          <p:cNvSpPr>
            <a:spLocks noGrp="1"/>
          </p:cNvSpPr>
          <p:nvPr>
            <p:ph type="sldNum" sz="quarter" idx="13"/>
          </p:nvPr>
        </p:nvSpPr>
        <p:spPr/>
        <p:txBody>
          <a:bodyPr/>
          <a:lstStyle/>
          <a:p>
            <a:fld id="{9C057DB4-583E-41A7-BD94-987342018C17}" type="slidenum">
              <a:rPr lang="en-GB" smtClean="0"/>
              <a:pPr/>
              <a:t>‹#›</a:t>
            </a:fld>
            <a:endParaRPr lang="en-GB" dirty="0"/>
          </a:p>
        </p:txBody>
      </p:sp>
      <p:pic>
        <p:nvPicPr>
          <p:cNvPr id="12" name="Grafik 11">
            <a:extLst>
              <a:ext uri="{FF2B5EF4-FFF2-40B4-BE49-F238E27FC236}">
                <a16:creationId xmlns:a16="http://schemas.microsoft.com/office/drawing/2014/main" id="{E502DC7D-CE2C-49A4-AB84-DE425786F45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1061129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SFOLIE 02 Bl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userDrawn="1"/>
        </p:nvSpPr>
        <p:spPr>
          <a:xfrm>
            <a:off x="0" y="-1"/>
            <a:ext cx="9144000" cy="4729447"/>
          </a:xfrm>
          <a:prstGeom prst="rect">
            <a:avLst/>
          </a:prstGeom>
          <a:solidFill>
            <a:srgbClr val="005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dirty="0"/>
          </a:p>
        </p:txBody>
      </p:sp>
      <p:sp>
        <p:nvSpPr>
          <p:cNvPr id="23" name="Titelplatzhalter 1"/>
          <p:cNvSpPr>
            <a:spLocks noGrp="1"/>
          </p:cNvSpPr>
          <p:nvPr>
            <p:ph type="title" hasCustomPrompt="1"/>
          </p:nvPr>
        </p:nvSpPr>
        <p:spPr>
          <a:xfrm>
            <a:off x="180000" y="114303"/>
            <a:ext cx="8784000"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14" name="Textplatzhalter 4">
            <a:extLst>
              <a:ext uri="{FF2B5EF4-FFF2-40B4-BE49-F238E27FC236}">
                <a16:creationId xmlns:a16="http://schemas.microsoft.com/office/drawing/2014/main" id="{C1810ADF-882B-4FFD-A401-52EBD2C3FFDA}"/>
              </a:ext>
            </a:extLst>
          </p:cNvPr>
          <p:cNvSpPr>
            <a:spLocks noGrp="1"/>
          </p:cNvSpPr>
          <p:nvPr>
            <p:ph type="body" sz="quarter" idx="15"/>
          </p:nvPr>
        </p:nvSpPr>
        <p:spPr>
          <a:xfrm>
            <a:off x="179388" y="607500"/>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AT" dirty="0"/>
          </a:p>
        </p:txBody>
      </p:sp>
      <p:sp>
        <p:nvSpPr>
          <p:cNvPr id="16" name="Textplatzhalter 4">
            <a:extLst>
              <a:ext uri="{FF2B5EF4-FFF2-40B4-BE49-F238E27FC236}">
                <a16:creationId xmlns:a16="http://schemas.microsoft.com/office/drawing/2014/main" id="{918F80D2-235B-4BC1-AB73-F792A6E717CD}"/>
              </a:ext>
            </a:extLst>
          </p:cNvPr>
          <p:cNvSpPr>
            <a:spLocks noGrp="1"/>
          </p:cNvSpPr>
          <p:nvPr>
            <p:ph type="body" sz="quarter" idx="16"/>
          </p:nvPr>
        </p:nvSpPr>
        <p:spPr>
          <a:xfrm>
            <a:off x="4644000" y="607500"/>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de-AT" dirty="0"/>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C183D7F6-B498-43B3-948B-1728B52AA6E4}">
                <adec:decorative xmlns:adec="http://schemas.microsoft.com/office/drawing/2017/decorative" val="1"/>
              </a:ext>
            </a:extLst>
          </p:cNvPr>
          <p:cNvCxnSpPr/>
          <p:nvPr userDrawn="1"/>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9913C93F-4C12-40C1-A6ED-7A7506D85F4A}"/>
              </a:ext>
              <a:ext uri="{C183D7F6-B498-43B3-948B-1728B52AA6E4}">
                <adec:decorative xmlns:adec="http://schemas.microsoft.com/office/drawing/2017/decorative" val="1"/>
              </a:ext>
            </a:extLst>
          </p:cNvPr>
          <p:cNvSpPr>
            <a:spLocks noGrp="1"/>
          </p:cNvSpPr>
          <p:nvPr>
            <p:ph type="ftr" sz="quarter" idx="13"/>
          </p:nvPr>
        </p:nvSpPr>
        <p:spPr/>
        <p:txBody>
          <a:bodyPr/>
          <a:lstStyle/>
          <a:p>
            <a:r>
              <a:rPr lang="en-GB" dirty="0"/>
              <a:t>__PLACHOLDER__ | Mold Florian | 14.06.2023</a:t>
            </a:r>
          </a:p>
        </p:txBody>
      </p:sp>
      <p:sp>
        <p:nvSpPr>
          <p:cNvPr id="3" name="Foliennummernplatzhalter 2">
            <a:extLst>
              <a:ext uri="{FF2B5EF4-FFF2-40B4-BE49-F238E27FC236}">
                <a16:creationId xmlns:a16="http://schemas.microsoft.com/office/drawing/2014/main" id="{2589EC2F-2384-4108-93D2-F2F7A4384568}"/>
              </a:ext>
              <a:ext uri="{C183D7F6-B498-43B3-948B-1728B52AA6E4}">
                <adec:decorative xmlns:adec="http://schemas.microsoft.com/office/drawing/2017/decorative" val="1"/>
              </a:ext>
            </a:extLst>
          </p:cNvPr>
          <p:cNvSpPr>
            <a:spLocks noGrp="1"/>
          </p:cNvSpPr>
          <p:nvPr>
            <p:ph type="sldNum" sz="quarter" idx="14"/>
          </p:nvPr>
        </p:nvSpPr>
        <p:spPr/>
        <p:txBody>
          <a:bodyPr/>
          <a:lstStyle/>
          <a:p>
            <a:fld id="{9C057DB4-583E-41A7-BD94-987342018C17}" type="slidenum">
              <a:rPr lang="en-GB" smtClean="0"/>
              <a:pPr/>
              <a:t>‹#›</a:t>
            </a:fld>
            <a:endParaRPr lang="en-GB" dirty="0"/>
          </a:p>
        </p:txBody>
      </p:sp>
      <p:pic>
        <p:nvPicPr>
          <p:cNvPr id="12" name="Grafik 11">
            <a:extLst>
              <a:ext uri="{FF2B5EF4-FFF2-40B4-BE49-F238E27FC236}">
                <a16:creationId xmlns:a16="http://schemas.microsoft.com/office/drawing/2014/main" id="{B062C44E-6AED-4204-AA3F-E6AC415283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23504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Foto Technikum Nac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A86F4-3070-4C24-8038-34CAB4816F1D}"/>
              </a:ext>
            </a:extLst>
          </p:cNvPr>
          <p:cNvSpPr>
            <a:spLocks noGrp="1"/>
          </p:cNvSpPr>
          <p:nvPr>
            <p:ph type="title" hasCustomPrompt="1"/>
          </p:nvPr>
        </p:nvSpPr>
        <p:spPr>
          <a:xfrm>
            <a:off x="3133971" y="3599413"/>
            <a:ext cx="5861296" cy="439153"/>
          </a:xfrm>
        </p:spPr>
        <p:txBody>
          <a:bodyPr/>
          <a:lstStyle>
            <a:lvl1pPr>
              <a:defRPr>
                <a:solidFill>
                  <a:schemeClr val="bg1"/>
                </a:solidFill>
                <a:highlight>
                  <a:srgbClr val="72777A"/>
                </a:highlight>
              </a:defRPr>
            </a:lvl1pPr>
          </a:lstStyle>
          <a:p>
            <a:r>
              <a:rPr lang="de-DE" dirty="0"/>
              <a:t>Titel</a:t>
            </a:r>
            <a:endParaRPr lang="en-GB" dirty="0"/>
          </a:p>
        </p:txBody>
      </p:sp>
      <p:sp>
        <p:nvSpPr>
          <p:cNvPr id="9" name="Text Placeholder 4">
            <a:extLst>
              <a:ext uri="{FF2B5EF4-FFF2-40B4-BE49-F238E27FC236}">
                <a16:creationId xmlns:a16="http://schemas.microsoft.com/office/drawing/2014/main" id="{416AE9FB-C334-42DE-8F45-21484CB840FF}"/>
              </a:ext>
            </a:extLst>
          </p:cNvPr>
          <p:cNvSpPr>
            <a:spLocks noGrp="1"/>
          </p:cNvSpPr>
          <p:nvPr>
            <p:ph type="body" sz="quarter" idx="11" hasCustomPrompt="1"/>
          </p:nvPr>
        </p:nvSpPr>
        <p:spPr>
          <a:xfrm>
            <a:off x="3141785" y="4279053"/>
            <a:ext cx="5861295" cy="359569"/>
          </a:xfrm>
        </p:spPr>
        <p:txBody>
          <a:bodyPr wrap="square">
            <a:normAutofit/>
          </a:bodyPr>
          <a:lstStyle>
            <a:lvl1pPr marL="0" indent="0">
              <a:buNone/>
              <a:defRPr>
                <a:solidFill>
                  <a:schemeClr val="bg1"/>
                </a:solidFill>
                <a:highlight>
                  <a:srgbClr val="72777A"/>
                </a:highlight>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5" name="Grafik 4" descr="FH Technikum Wien - University of Applied Sciences">
            <a:extLst>
              <a:ext uri="{FF2B5EF4-FFF2-40B4-BE49-F238E27FC236}">
                <a16:creationId xmlns:a16="http://schemas.microsoft.com/office/drawing/2014/main" id="{36DE48FA-9F9C-4F81-A9C6-3FAA23DE15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5018" y="1916906"/>
            <a:ext cx="3366982" cy="2121660"/>
          </a:xfrm>
          <a:prstGeom prst="rect">
            <a:avLst/>
          </a:prstGeom>
        </p:spPr>
      </p:pic>
    </p:spTree>
    <p:extLst>
      <p:ext uri="{BB962C8B-B14F-4D97-AF65-F5344CB8AC3E}">
        <p14:creationId xmlns:p14="http://schemas.microsoft.com/office/powerpoint/2010/main" val="934188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Balken Grau">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3331747" y="3216528"/>
            <a:ext cx="5694779" cy="433138"/>
          </a:xfrm>
          <a:prstGeom prst="rect">
            <a:avLst/>
          </a:prstGeom>
          <a:noFill/>
        </p:spPr>
        <p:txBody>
          <a:bodyPr vert="horz" lIns="91440" tIns="45720" rIns="91440" bIns="45720" rtlCol="0" anchor="ctr">
            <a:normAutofit/>
          </a:bodyPr>
          <a:lstStyle>
            <a:lvl1pPr>
              <a:defRPr sz="2700">
                <a:solidFill>
                  <a:schemeClr val="accent1"/>
                </a:solidFill>
              </a:defRPr>
            </a:lvl1pPr>
          </a:lstStyle>
          <a:p>
            <a:r>
              <a:rPr lang="de-DE" dirty="0"/>
              <a:t>Titel</a:t>
            </a:r>
            <a:endParaRPr lang="de-AT" dirty="0"/>
          </a:p>
        </p:txBody>
      </p:sp>
      <p:sp>
        <p:nvSpPr>
          <p:cNvPr id="5" name="Text Placeholder 4">
            <a:extLst>
              <a:ext uri="{FF2B5EF4-FFF2-40B4-BE49-F238E27FC236}">
                <a16:creationId xmlns:a16="http://schemas.microsoft.com/office/drawing/2014/main" id="{C1C28234-80A7-441C-9E93-EC38F62D8059}"/>
              </a:ext>
            </a:extLst>
          </p:cNvPr>
          <p:cNvSpPr>
            <a:spLocks noGrp="1"/>
          </p:cNvSpPr>
          <p:nvPr>
            <p:ph type="body" sz="quarter" idx="10" hasCustomPrompt="1"/>
          </p:nvPr>
        </p:nvSpPr>
        <p:spPr>
          <a:xfrm>
            <a:off x="3331746" y="3888000"/>
            <a:ext cx="5694779" cy="359569"/>
          </a:xfrm>
        </p:spPr>
        <p:txBody>
          <a:bodyPr wrap="square">
            <a:normAutofit/>
          </a:bodyPr>
          <a:lstStyle>
            <a:lvl1pPr marL="0" indent="0">
              <a:buNone/>
              <a:defRPr>
                <a:solidFill>
                  <a:schemeClr val="accent1"/>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3" name="Grafik 2" descr="FH Technikum Wien - University of Applied Sciences">
            <a:extLst>
              <a:ext uri="{FF2B5EF4-FFF2-40B4-BE49-F238E27FC236}">
                <a16:creationId xmlns:a16="http://schemas.microsoft.com/office/drawing/2014/main" id="{297655D6-11DD-4FCD-A16D-41373134CF7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7656" y="1020766"/>
            <a:ext cx="4171950" cy="2628900"/>
          </a:xfrm>
          <a:prstGeom prst="rect">
            <a:avLst/>
          </a:prstGeom>
        </p:spPr>
      </p:pic>
    </p:spTree>
    <p:extLst>
      <p:ext uri="{BB962C8B-B14F-4D97-AF65-F5344CB8AC3E}">
        <p14:creationId xmlns:p14="http://schemas.microsoft.com/office/powerpoint/2010/main" val="3690216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Balken Blau">
    <p:spTree>
      <p:nvGrpSpPr>
        <p:cNvPr id="1" name=""/>
        <p:cNvGrpSpPr/>
        <p:nvPr/>
      </p:nvGrpSpPr>
      <p:grpSpPr>
        <a:xfrm>
          <a:off x="0" y="0"/>
          <a:ext cx="0" cy="0"/>
          <a:chOff x="0" y="0"/>
          <a:chExt cx="0" cy="0"/>
        </a:xfrm>
      </p:grpSpPr>
      <p:sp>
        <p:nvSpPr>
          <p:cNvPr id="4" name="Titelplatzhalter 1"/>
          <p:cNvSpPr>
            <a:spLocks noGrp="1"/>
          </p:cNvSpPr>
          <p:nvPr>
            <p:ph type="title" hasCustomPrompt="1"/>
          </p:nvPr>
        </p:nvSpPr>
        <p:spPr>
          <a:xfrm>
            <a:off x="3331747" y="3216528"/>
            <a:ext cx="5694779" cy="433138"/>
          </a:xfrm>
          <a:prstGeom prst="rect">
            <a:avLst/>
          </a:prstGeom>
          <a:noFill/>
        </p:spPr>
        <p:txBody>
          <a:bodyPr vert="horz" lIns="91440" tIns="45720" rIns="91440" bIns="45720" rtlCol="0" anchor="ctr">
            <a:noAutofit/>
          </a:bodyPr>
          <a:lstStyle>
            <a:lvl1pPr>
              <a:defRPr sz="2700">
                <a:solidFill>
                  <a:srgbClr val="005A96"/>
                </a:solidFill>
              </a:defRPr>
            </a:lvl1pPr>
          </a:lstStyle>
          <a:p>
            <a:r>
              <a:rPr lang="de-DE" dirty="0"/>
              <a:t>Titel</a:t>
            </a:r>
            <a:endParaRPr lang="de-AT" dirty="0"/>
          </a:p>
        </p:txBody>
      </p:sp>
      <p:sp>
        <p:nvSpPr>
          <p:cNvPr id="6" name="Text Placeholder 4">
            <a:extLst>
              <a:ext uri="{FF2B5EF4-FFF2-40B4-BE49-F238E27FC236}">
                <a16:creationId xmlns:a16="http://schemas.microsoft.com/office/drawing/2014/main" id="{1993B6AF-0521-4A85-891D-947C2C556B45}"/>
              </a:ext>
            </a:extLst>
          </p:cNvPr>
          <p:cNvSpPr>
            <a:spLocks noGrp="1"/>
          </p:cNvSpPr>
          <p:nvPr>
            <p:ph type="body" sz="quarter" idx="10" hasCustomPrompt="1"/>
          </p:nvPr>
        </p:nvSpPr>
        <p:spPr>
          <a:xfrm>
            <a:off x="3331746" y="3888000"/>
            <a:ext cx="5694779" cy="359569"/>
          </a:xfrm>
        </p:spPr>
        <p:txBody>
          <a:bodyPr wrap="square">
            <a:normAutofit/>
          </a:bodyPr>
          <a:lstStyle>
            <a:lvl1pPr marL="0" indent="0">
              <a:buNone/>
              <a:defRPr>
                <a:solidFill>
                  <a:srgbClr val="005A96"/>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5" name="Grafik 4" descr="FH Technikum Wien - University of Applied Sciences">
            <a:extLst>
              <a:ext uri="{FF2B5EF4-FFF2-40B4-BE49-F238E27FC236}">
                <a16:creationId xmlns:a16="http://schemas.microsoft.com/office/drawing/2014/main" id="{521AFF37-CD1E-46E6-AE37-FDEED49D26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7656" y="1020766"/>
            <a:ext cx="4171950" cy="2628900"/>
          </a:xfrm>
          <a:prstGeom prst="rect">
            <a:avLst/>
          </a:prstGeom>
        </p:spPr>
      </p:pic>
    </p:spTree>
    <p:extLst>
      <p:ext uri="{BB962C8B-B14F-4D97-AF65-F5344CB8AC3E}">
        <p14:creationId xmlns:p14="http://schemas.microsoft.com/office/powerpoint/2010/main" val="3940876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FOLIE Balken Blau">
    <p:spTree>
      <p:nvGrpSpPr>
        <p:cNvPr id="1" name=""/>
        <p:cNvGrpSpPr/>
        <p:nvPr/>
      </p:nvGrpSpPr>
      <p:grpSpPr>
        <a:xfrm>
          <a:off x="0" y="0"/>
          <a:ext cx="0" cy="0"/>
          <a:chOff x="0" y="0"/>
          <a:chExt cx="0" cy="0"/>
        </a:xfrm>
      </p:grpSpPr>
      <p:sp>
        <p:nvSpPr>
          <p:cNvPr id="9" name="Titelplatzhalter 1">
            <a:extLst>
              <a:ext uri="{FF2B5EF4-FFF2-40B4-BE49-F238E27FC236}">
                <a16:creationId xmlns:a16="http://schemas.microsoft.com/office/drawing/2014/main" id="{3ED02347-5B9C-47C3-9770-0CA1C1115EBD}"/>
              </a:ext>
            </a:extLst>
          </p:cNvPr>
          <p:cNvSpPr>
            <a:spLocks noGrp="1"/>
          </p:cNvSpPr>
          <p:nvPr>
            <p:ph type="title" hasCustomPrompt="1"/>
          </p:nvPr>
        </p:nvSpPr>
        <p:spPr>
          <a:xfrm>
            <a:off x="3059084" y="3582896"/>
            <a:ext cx="5216215" cy="531903"/>
          </a:xfrm>
          <a:prstGeom prst="rect">
            <a:avLst/>
          </a:prstGeom>
          <a:noFill/>
        </p:spPr>
        <p:txBody>
          <a:bodyPr vert="horz" lIns="91440" tIns="45720" rIns="91440" bIns="45720" rtlCol="0" anchor="ctr">
            <a:normAutofit/>
          </a:bodyPr>
          <a:lstStyle>
            <a:lvl1pPr algn="r">
              <a:defRPr sz="2700">
                <a:solidFill>
                  <a:schemeClr val="accent1"/>
                </a:solidFill>
              </a:defRPr>
            </a:lvl1pPr>
          </a:lstStyle>
          <a:p>
            <a:r>
              <a:rPr lang="de-DE" dirty="0"/>
              <a:t>Titel</a:t>
            </a:r>
            <a:endParaRPr lang="de-AT" dirty="0"/>
          </a:p>
        </p:txBody>
      </p:sp>
      <p:sp>
        <p:nvSpPr>
          <p:cNvPr id="10" name="Text Placeholder 4">
            <a:extLst>
              <a:ext uri="{FF2B5EF4-FFF2-40B4-BE49-F238E27FC236}">
                <a16:creationId xmlns:a16="http://schemas.microsoft.com/office/drawing/2014/main" id="{C861E06E-01BF-45E4-B05F-CDFA812E7695}"/>
              </a:ext>
            </a:extLst>
          </p:cNvPr>
          <p:cNvSpPr>
            <a:spLocks noGrp="1"/>
          </p:cNvSpPr>
          <p:nvPr>
            <p:ph type="body" sz="quarter" idx="10" hasCustomPrompt="1"/>
          </p:nvPr>
        </p:nvSpPr>
        <p:spPr>
          <a:xfrm>
            <a:off x="3059084" y="4182295"/>
            <a:ext cx="5216215" cy="359569"/>
          </a:xfrm>
        </p:spPr>
        <p:txBody>
          <a:bodyPr wrap="square">
            <a:normAutofit/>
          </a:bodyPr>
          <a:lstStyle>
            <a:lvl1pPr marL="0" indent="0" algn="r">
              <a:buNone/>
              <a:defRPr>
                <a:solidFill>
                  <a:schemeClr val="accent1"/>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4" name="Grafik 3">
            <a:extLst>
              <a:ext uri="{FF2B5EF4-FFF2-40B4-BE49-F238E27FC236}">
                <a16:creationId xmlns:a16="http://schemas.microsoft.com/office/drawing/2014/main" id="{13F895DB-6C5B-416C-840B-FDB951A3853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8701" y="-308648"/>
            <a:ext cx="7406598" cy="4166212"/>
          </a:xfrm>
          <a:prstGeom prst="rect">
            <a:avLst/>
          </a:prstGeom>
        </p:spPr>
      </p:pic>
      <p:pic>
        <p:nvPicPr>
          <p:cNvPr id="8" name="Grafik 7" descr="FH Technikum Wien - University of Applied Sciences">
            <a:extLst>
              <a:ext uri="{FF2B5EF4-FFF2-40B4-BE49-F238E27FC236}">
                <a16:creationId xmlns:a16="http://schemas.microsoft.com/office/drawing/2014/main" id="{1D30033D-611F-4A97-9A01-BE499811FC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874" y="3214292"/>
            <a:ext cx="2622133" cy="1652303"/>
          </a:xfrm>
          <a:prstGeom prst="rect">
            <a:avLst/>
          </a:prstGeom>
        </p:spPr>
      </p:pic>
    </p:spTree>
    <p:extLst>
      <p:ext uri="{BB962C8B-B14F-4D97-AF65-F5344CB8AC3E}">
        <p14:creationId xmlns:p14="http://schemas.microsoft.com/office/powerpoint/2010/main" val="327906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FOLIE nur Text Grau">
    <p:spTree>
      <p:nvGrpSpPr>
        <p:cNvPr id="1" name=""/>
        <p:cNvGrpSpPr/>
        <p:nvPr/>
      </p:nvGrpSpPr>
      <p:grpSpPr>
        <a:xfrm>
          <a:off x="0" y="0"/>
          <a:ext cx="0" cy="0"/>
          <a:chOff x="0" y="0"/>
          <a:chExt cx="0" cy="0"/>
        </a:xfrm>
      </p:grpSpPr>
      <p:sp>
        <p:nvSpPr>
          <p:cNvPr id="3" name="Titelplatzhalter 1"/>
          <p:cNvSpPr>
            <a:spLocks noGrp="1"/>
          </p:cNvSpPr>
          <p:nvPr>
            <p:ph type="title" hasCustomPrompt="1"/>
          </p:nvPr>
        </p:nvSpPr>
        <p:spPr>
          <a:xfrm>
            <a:off x="252000" y="1500740"/>
            <a:ext cx="8640000" cy="1080000"/>
          </a:xfrm>
          <a:prstGeom prst="rect">
            <a:avLst/>
          </a:prstGeom>
          <a:noFill/>
        </p:spPr>
        <p:txBody>
          <a:bodyPr vert="horz" lIns="91440" tIns="45720" rIns="91440" bIns="45720" rtlCol="0" anchor="ctr">
            <a:noAutofit/>
          </a:bodyPr>
          <a:lstStyle>
            <a:lvl1pPr algn="r">
              <a:defRPr sz="4050" baseline="0">
                <a:solidFill>
                  <a:srgbClr val="72777A"/>
                </a:solidFill>
              </a:defRPr>
            </a:lvl1pPr>
          </a:lstStyle>
          <a:p>
            <a:r>
              <a:rPr lang="de-DE" dirty="0" err="1"/>
              <a:t>Präsentations</a:t>
            </a:r>
            <a:r>
              <a:rPr lang="de-DE" dirty="0"/>
              <a:t> Titel</a:t>
            </a:r>
            <a:br>
              <a:rPr lang="de-DE" dirty="0"/>
            </a:br>
            <a:r>
              <a:rPr lang="de-DE" dirty="0"/>
              <a:t>(Arial </a:t>
            </a:r>
            <a:r>
              <a:rPr lang="de-DE" dirty="0" err="1"/>
              <a:t>Bold</a:t>
            </a:r>
            <a:r>
              <a:rPr lang="de-DE" dirty="0"/>
              <a:t>, 54pt)</a:t>
            </a:r>
            <a:endParaRPr lang="de-AT" dirty="0"/>
          </a:p>
        </p:txBody>
      </p:sp>
      <p:sp>
        <p:nvSpPr>
          <p:cNvPr id="5" name="Text Placeholder 4">
            <a:extLst>
              <a:ext uri="{FF2B5EF4-FFF2-40B4-BE49-F238E27FC236}">
                <a16:creationId xmlns:a16="http://schemas.microsoft.com/office/drawing/2014/main" id="{25A4DA91-D7A9-4048-B82C-A20ED8AA6C7D}"/>
              </a:ext>
            </a:extLst>
          </p:cNvPr>
          <p:cNvSpPr>
            <a:spLocks noGrp="1"/>
          </p:cNvSpPr>
          <p:nvPr>
            <p:ph type="body" sz="quarter" idx="10" hasCustomPrompt="1"/>
          </p:nvPr>
        </p:nvSpPr>
        <p:spPr>
          <a:xfrm>
            <a:off x="252000" y="2663034"/>
            <a:ext cx="8640000" cy="359569"/>
          </a:xfrm>
        </p:spPr>
        <p:txBody>
          <a:bodyPr wrap="square">
            <a:normAutofit/>
          </a:bodyPr>
          <a:lstStyle>
            <a:lvl1pPr marL="0" indent="0" algn="r">
              <a:buNone/>
              <a:defRPr>
                <a:solidFill>
                  <a:schemeClr val="accent1"/>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6" name="Grafik 5" descr="FH Technikum Wien - University of Applied Sciences">
            <a:extLst>
              <a:ext uri="{FF2B5EF4-FFF2-40B4-BE49-F238E27FC236}">
                <a16:creationId xmlns:a16="http://schemas.microsoft.com/office/drawing/2014/main" id="{857FD1FE-107F-4E9C-BAAF-2F91441FA80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26" y="3208647"/>
            <a:ext cx="3242514" cy="2043228"/>
          </a:xfrm>
          <a:prstGeom prst="rect">
            <a:avLst/>
          </a:prstGeom>
        </p:spPr>
      </p:pic>
    </p:spTree>
    <p:extLst>
      <p:ext uri="{BB962C8B-B14F-4D97-AF65-F5344CB8AC3E}">
        <p14:creationId xmlns:p14="http://schemas.microsoft.com/office/powerpoint/2010/main" val="368700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FOLIE nur Text Blau">
    <p:spTree>
      <p:nvGrpSpPr>
        <p:cNvPr id="1" name=""/>
        <p:cNvGrpSpPr/>
        <p:nvPr/>
      </p:nvGrpSpPr>
      <p:grpSpPr>
        <a:xfrm>
          <a:off x="0" y="0"/>
          <a:ext cx="0" cy="0"/>
          <a:chOff x="0" y="0"/>
          <a:chExt cx="0" cy="0"/>
        </a:xfrm>
      </p:grpSpPr>
      <p:sp>
        <p:nvSpPr>
          <p:cNvPr id="3" name="Titelplatzhalter 1"/>
          <p:cNvSpPr>
            <a:spLocks noGrp="1"/>
          </p:cNvSpPr>
          <p:nvPr>
            <p:ph type="title" hasCustomPrompt="1"/>
          </p:nvPr>
        </p:nvSpPr>
        <p:spPr>
          <a:xfrm>
            <a:off x="252000" y="1499456"/>
            <a:ext cx="8640000" cy="1080000"/>
          </a:xfrm>
          <a:prstGeom prst="rect">
            <a:avLst/>
          </a:prstGeom>
          <a:noFill/>
        </p:spPr>
        <p:txBody>
          <a:bodyPr vert="horz" lIns="91440" tIns="45720" rIns="91440" bIns="45720" rtlCol="0" anchor="ctr">
            <a:noAutofit/>
          </a:bodyPr>
          <a:lstStyle>
            <a:lvl1pPr algn="r">
              <a:defRPr sz="4050" baseline="0">
                <a:solidFill>
                  <a:srgbClr val="005A96"/>
                </a:solidFill>
              </a:defRPr>
            </a:lvl1pPr>
          </a:lstStyle>
          <a:p>
            <a:r>
              <a:rPr lang="de-DE" dirty="0" err="1"/>
              <a:t>Präsentations</a:t>
            </a:r>
            <a:r>
              <a:rPr lang="de-DE" dirty="0"/>
              <a:t> Titel</a:t>
            </a:r>
            <a:br>
              <a:rPr lang="de-DE" dirty="0"/>
            </a:br>
            <a:r>
              <a:rPr lang="de-DE" dirty="0"/>
              <a:t>(Arial </a:t>
            </a:r>
            <a:r>
              <a:rPr lang="de-DE" dirty="0" err="1"/>
              <a:t>Bold</a:t>
            </a:r>
            <a:r>
              <a:rPr lang="de-DE" dirty="0"/>
              <a:t>, 54pt)</a:t>
            </a:r>
            <a:endParaRPr lang="de-AT" dirty="0"/>
          </a:p>
        </p:txBody>
      </p:sp>
      <p:sp>
        <p:nvSpPr>
          <p:cNvPr id="5" name="Text Placeholder 4">
            <a:extLst>
              <a:ext uri="{FF2B5EF4-FFF2-40B4-BE49-F238E27FC236}">
                <a16:creationId xmlns:a16="http://schemas.microsoft.com/office/drawing/2014/main" id="{509247A6-7FA5-4C70-B8D4-64482CCCCA0A}"/>
              </a:ext>
            </a:extLst>
          </p:cNvPr>
          <p:cNvSpPr>
            <a:spLocks noGrp="1"/>
          </p:cNvSpPr>
          <p:nvPr>
            <p:ph type="body" sz="quarter" idx="10" hasCustomPrompt="1"/>
          </p:nvPr>
        </p:nvSpPr>
        <p:spPr>
          <a:xfrm>
            <a:off x="252000" y="2659502"/>
            <a:ext cx="8640000" cy="359569"/>
          </a:xfrm>
        </p:spPr>
        <p:txBody>
          <a:bodyPr wrap="square">
            <a:normAutofit/>
          </a:bodyPr>
          <a:lstStyle>
            <a:lvl1pPr marL="0" indent="0" algn="r">
              <a:buNone/>
              <a:defRPr>
                <a:solidFill>
                  <a:srgbClr val="005A96"/>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6" name="Grafik 5" descr="FH Technikum Wien - University of Applied Sciences">
            <a:extLst>
              <a:ext uri="{FF2B5EF4-FFF2-40B4-BE49-F238E27FC236}">
                <a16:creationId xmlns:a16="http://schemas.microsoft.com/office/drawing/2014/main" id="{6501A466-0610-40A9-AB61-914300F4FE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12" y="3186162"/>
            <a:ext cx="3242514" cy="2043228"/>
          </a:xfrm>
          <a:prstGeom prst="rect">
            <a:avLst/>
          </a:prstGeom>
        </p:spPr>
      </p:pic>
    </p:spTree>
    <p:extLst>
      <p:ext uri="{BB962C8B-B14F-4D97-AF65-F5344CB8AC3E}">
        <p14:creationId xmlns:p14="http://schemas.microsoft.com/office/powerpoint/2010/main" val="299390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SFOLIE 01 Weiß">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180000" y="114303"/>
            <a:ext cx="8775320" cy="439153"/>
          </a:xfrm>
          <a:prstGeom prst="rect">
            <a:avLst/>
          </a:prstGeom>
        </p:spPr>
        <p:txBody>
          <a:bodyPr vert="horz" lIns="91440" tIns="45720" rIns="91440" bIns="45720" rtlCol="0" anchor="t">
            <a:normAutofit/>
          </a:bodyPr>
          <a:lstStyle>
            <a:lvl1pPr>
              <a:defRPr baseline="0">
                <a:solidFill>
                  <a:schemeClr val="tx1"/>
                </a:solidFill>
              </a:defRPr>
            </a:lvl1pPr>
          </a:lstStyle>
          <a:p>
            <a:r>
              <a:rPr lang="de-DE" dirty="0"/>
              <a:t>Folien Überschrift 1 (Arial </a:t>
            </a:r>
            <a:r>
              <a:rPr lang="de-DE" dirty="0" err="1"/>
              <a:t>Bold</a:t>
            </a:r>
            <a:r>
              <a:rPr lang="de-DE" dirty="0"/>
              <a:t>, 36pt)</a:t>
            </a:r>
            <a:br>
              <a:rPr lang="de-DE" dirty="0"/>
            </a:br>
            <a:endParaRPr lang="de-AT" dirty="0"/>
          </a:p>
        </p:txBody>
      </p:sp>
      <p:sp>
        <p:nvSpPr>
          <p:cNvPr id="3" name="Textplatzhalter 2">
            <a:extLst>
              <a:ext uri="{FF2B5EF4-FFF2-40B4-BE49-F238E27FC236}">
                <a16:creationId xmlns:a16="http://schemas.microsoft.com/office/drawing/2014/main" id="{926306D8-CDF4-4F2E-9FBD-C5E3FF89EA62}"/>
              </a:ext>
            </a:extLst>
          </p:cNvPr>
          <p:cNvSpPr>
            <a:spLocks noGrp="1"/>
          </p:cNvSpPr>
          <p:nvPr>
            <p:ph type="body" sz="quarter" idx="14"/>
          </p:nvPr>
        </p:nvSpPr>
        <p:spPr>
          <a:xfrm>
            <a:off x="180001" y="607500"/>
            <a:ext cx="8775319" cy="40500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de-AT" dirty="0"/>
          </a:p>
        </p:txBody>
      </p:sp>
      <p:cxnSp>
        <p:nvCxnSpPr>
          <p:cNvPr id="10" name="Gerader Verbinder 9">
            <a:extLst>
              <a:ext uri="{C183D7F6-B498-43B3-948B-1728B52AA6E4}">
                <adec:decorative xmlns:adec="http://schemas.microsoft.com/office/drawing/2017/decorative" val="1"/>
              </a:ext>
            </a:extLst>
          </p:cNvPr>
          <p:cNvCxnSpPr/>
          <p:nvPr userDrawn="1"/>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C183D7F6-B498-43B3-948B-1728B52AA6E4}">
                <adec:decorative xmlns:adec="http://schemas.microsoft.com/office/drawing/2017/decorative" val="1"/>
              </a:ext>
            </a:extLst>
          </p:cNvPr>
          <p:cNvCxnSpPr/>
          <p:nvPr userDrawn="1"/>
        </p:nvCxnSpPr>
        <p:spPr>
          <a:xfrm>
            <a:off x="0" y="4737152"/>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p:txBody>
          <a:bodyPr/>
          <a:lstStyle/>
          <a:p>
            <a:r>
              <a:rPr lang="en-GB" dirty="0"/>
              <a:t> Master Thesis Presentation | Mold Florian | 14.06.2023</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p:txBody>
          <a:bodyPr/>
          <a:lstStyle/>
          <a:p>
            <a:fld id="{9C057DB4-583E-41A7-BD94-987342018C17}" type="slidenum">
              <a:rPr lang="en-GB" smtClean="0"/>
              <a:pPr/>
              <a:t>‹#›</a:t>
            </a:fld>
            <a:endParaRPr lang="en-GB" dirty="0"/>
          </a:p>
        </p:txBody>
      </p:sp>
      <p:pic>
        <p:nvPicPr>
          <p:cNvPr id="9" name="Grafik 8">
            <a:extLst>
              <a:ext uri="{FF2B5EF4-FFF2-40B4-BE49-F238E27FC236}">
                <a16:creationId xmlns:a16="http://schemas.microsoft.com/office/drawing/2014/main" id="{585D0149-746E-4803-A83D-AA7F099F90F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52649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FOLIE 02 Weiß">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180000" y="114303"/>
            <a:ext cx="8784000" cy="439153"/>
          </a:xfrm>
          <a:prstGeom prst="rect">
            <a:avLst/>
          </a:prstGeom>
        </p:spPr>
        <p:txBody>
          <a:bodyPr vert="horz" lIns="91440" tIns="45720" rIns="91440" bIns="45720" rtlCol="0" anchor="t">
            <a:normAutofit/>
          </a:bodyPr>
          <a:lstStyle>
            <a:lvl1pPr>
              <a:defRPr baseline="0">
                <a:solidFill>
                  <a:schemeClr val="tx1"/>
                </a:solidFill>
              </a:defRPr>
            </a:lvl1pPr>
          </a:lstStyle>
          <a:p>
            <a:r>
              <a:rPr lang="de-DE" dirty="0"/>
              <a:t>Folien Überschrift 1 (Arial </a:t>
            </a:r>
            <a:r>
              <a:rPr lang="de-DE" dirty="0" err="1"/>
              <a:t>Bold</a:t>
            </a:r>
            <a:r>
              <a:rPr lang="de-DE" dirty="0"/>
              <a:t>, 36pt)</a:t>
            </a:r>
            <a:br>
              <a:rPr lang="de-DE" dirty="0"/>
            </a:br>
            <a:endParaRPr lang="de-AT" dirty="0"/>
          </a:p>
        </p:txBody>
      </p:sp>
      <p:sp>
        <p:nvSpPr>
          <p:cNvPr id="3" name="Textplatzhalter 2">
            <a:extLst>
              <a:ext uri="{FF2B5EF4-FFF2-40B4-BE49-F238E27FC236}">
                <a16:creationId xmlns:a16="http://schemas.microsoft.com/office/drawing/2014/main" id="{9F491F86-EE9A-4115-A727-4BDFC52E9017}"/>
              </a:ext>
            </a:extLst>
          </p:cNvPr>
          <p:cNvSpPr>
            <a:spLocks noGrp="1"/>
          </p:cNvSpPr>
          <p:nvPr>
            <p:ph type="body" sz="quarter" idx="15"/>
          </p:nvPr>
        </p:nvSpPr>
        <p:spPr>
          <a:xfrm>
            <a:off x="179388" y="607500"/>
            <a:ext cx="4320000" cy="405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AT" dirty="0"/>
          </a:p>
        </p:txBody>
      </p:sp>
      <p:sp>
        <p:nvSpPr>
          <p:cNvPr id="12" name="Textplatzhalter 2">
            <a:extLst>
              <a:ext uri="{FF2B5EF4-FFF2-40B4-BE49-F238E27FC236}">
                <a16:creationId xmlns:a16="http://schemas.microsoft.com/office/drawing/2014/main" id="{A54ADA3D-EE1E-4DDD-A462-1405A7DF6ACF}"/>
              </a:ext>
            </a:extLst>
          </p:cNvPr>
          <p:cNvSpPr>
            <a:spLocks noGrp="1"/>
          </p:cNvSpPr>
          <p:nvPr>
            <p:ph type="body" sz="quarter" idx="16"/>
          </p:nvPr>
        </p:nvSpPr>
        <p:spPr>
          <a:xfrm>
            <a:off x="4644614" y="607500"/>
            <a:ext cx="4320000" cy="40500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de-AT" dirty="0"/>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C183D7F6-B498-43B3-948B-1728B52AA6E4}">
                <adec:decorative xmlns:adec="http://schemas.microsoft.com/office/drawing/2017/decorative" val="1"/>
              </a:ext>
            </a:extLst>
          </p:cNvPr>
          <p:cNvCxnSpPr/>
          <p:nvPr userDrawn="1"/>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Fußzeilenplatzhalter 4">
            <a:extLst>
              <a:ext uri="{FF2B5EF4-FFF2-40B4-BE49-F238E27FC236}">
                <a16:creationId xmlns:a16="http://schemas.microsoft.com/office/drawing/2014/main" id="{6379EACA-542A-420D-9102-D87CB5A1169C}"/>
              </a:ext>
              <a:ext uri="{C183D7F6-B498-43B3-948B-1728B52AA6E4}">
                <adec:decorative xmlns:adec="http://schemas.microsoft.com/office/drawing/2017/decorative" val="1"/>
              </a:ext>
            </a:extLst>
          </p:cNvPr>
          <p:cNvSpPr>
            <a:spLocks noGrp="1"/>
          </p:cNvSpPr>
          <p:nvPr>
            <p:ph type="ftr" sz="quarter" idx="13"/>
          </p:nvPr>
        </p:nvSpPr>
        <p:spPr/>
        <p:txBody>
          <a:bodyPr/>
          <a:lstStyle/>
          <a:p>
            <a:r>
              <a:rPr lang="en-GB" dirty="0"/>
              <a:t>Master Thesis Presentation | Mold Florian | 14.06.2023</a:t>
            </a:r>
          </a:p>
        </p:txBody>
      </p:sp>
      <p:sp>
        <p:nvSpPr>
          <p:cNvPr id="6" name="Foliennummernplatzhalter 5">
            <a:extLst>
              <a:ext uri="{FF2B5EF4-FFF2-40B4-BE49-F238E27FC236}">
                <a16:creationId xmlns:a16="http://schemas.microsoft.com/office/drawing/2014/main" id="{3EEBB329-097D-444A-8D3F-2D2FDAAC49F8}"/>
              </a:ext>
              <a:ext uri="{C183D7F6-B498-43B3-948B-1728B52AA6E4}">
                <adec:decorative xmlns:adec="http://schemas.microsoft.com/office/drawing/2017/decorative" val="1"/>
              </a:ext>
            </a:extLst>
          </p:cNvPr>
          <p:cNvSpPr>
            <a:spLocks noGrp="1"/>
          </p:cNvSpPr>
          <p:nvPr>
            <p:ph type="sldNum" sz="quarter" idx="14"/>
          </p:nvPr>
        </p:nvSpPr>
        <p:spPr/>
        <p:txBody>
          <a:bodyPr/>
          <a:lstStyle/>
          <a:p>
            <a:fld id="{9C057DB4-583E-41A7-BD94-987342018C17}" type="slidenum">
              <a:rPr lang="en-GB" smtClean="0"/>
              <a:pPr/>
              <a:t>‹#›</a:t>
            </a:fld>
            <a:endParaRPr lang="en-GB" dirty="0"/>
          </a:p>
        </p:txBody>
      </p:sp>
      <p:pic>
        <p:nvPicPr>
          <p:cNvPr id="10" name="Grafik 9">
            <a:extLst>
              <a:ext uri="{FF2B5EF4-FFF2-40B4-BE49-F238E27FC236}">
                <a16:creationId xmlns:a16="http://schemas.microsoft.com/office/drawing/2014/main" id="{5395CAF2-D757-4B2C-A53F-C65EB56E59B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2915513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16682" y="114303"/>
            <a:ext cx="8910638" cy="439153"/>
          </a:xfrm>
          <a:prstGeom prst="rect">
            <a:avLst/>
          </a:prstGeom>
        </p:spPr>
        <p:txBody>
          <a:bodyPr vert="horz" lIns="91440" tIns="45720" rIns="91440" bIns="45720" rtlCol="0" anchor="t">
            <a:normAutofit/>
          </a:bodyPr>
          <a:lstStyle/>
          <a:p>
            <a:r>
              <a:rPr lang="de-DE" dirty="0"/>
              <a:t>Folien Überschrift 1 (Arial </a:t>
            </a:r>
            <a:r>
              <a:rPr lang="de-DE" dirty="0" err="1"/>
              <a:t>Bold</a:t>
            </a:r>
            <a:r>
              <a:rPr lang="de-DE" dirty="0"/>
              <a:t>, 36pt)</a:t>
            </a:r>
            <a:br>
              <a:rPr lang="de-DE" dirty="0"/>
            </a:br>
            <a:endParaRPr lang="de-AT" dirty="0"/>
          </a:p>
        </p:txBody>
      </p:sp>
      <p:sp>
        <p:nvSpPr>
          <p:cNvPr id="3" name="Textplatzhalter 2"/>
          <p:cNvSpPr>
            <a:spLocks noGrp="1"/>
          </p:cNvSpPr>
          <p:nvPr>
            <p:ph type="body" idx="1"/>
          </p:nvPr>
        </p:nvSpPr>
        <p:spPr>
          <a:xfrm>
            <a:off x="116682" y="689434"/>
            <a:ext cx="8910638" cy="4042109"/>
          </a:xfrm>
          <a:prstGeom prst="rect">
            <a:avLst/>
          </a:prstGeom>
        </p:spPr>
        <p:txBody>
          <a:bodyPr vert="horz" lIns="91440" tIns="45720" rIns="91440" bIns="45720" rtlCol="0">
            <a:normAutofit/>
          </a:bodyPr>
          <a:lstStyle/>
          <a:p>
            <a:pPr lvl="0"/>
            <a:r>
              <a:rPr lang="de-DE" dirty="0"/>
              <a:t>Überschrift 2 (Arial </a:t>
            </a:r>
            <a:r>
              <a:rPr lang="de-DE" dirty="0" err="1"/>
              <a:t>Bold</a:t>
            </a:r>
            <a:r>
              <a:rPr lang="de-DE" dirty="0"/>
              <a:t>, 28pt)</a:t>
            </a:r>
          </a:p>
          <a:p>
            <a:pPr lvl="1"/>
            <a:r>
              <a:rPr lang="de-DE" dirty="0"/>
              <a:t>Überschrift 3 (Arial </a:t>
            </a:r>
            <a:r>
              <a:rPr lang="de-DE" dirty="0" err="1"/>
              <a:t>Bold</a:t>
            </a:r>
            <a:r>
              <a:rPr lang="de-DE" dirty="0"/>
              <a:t>, 24pt)</a:t>
            </a:r>
          </a:p>
          <a:p>
            <a:pPr marL="857228" marR="0" lvl="2"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a:pPr>
            <a:r>
              <a:rPr lang="de-DE" dirty="0"/>
              <a:t>Laufschrift </a:t>
            </a:r>
            <a:r>
              <a:rPr lang="de-DE" dirty="0" err="1"/>
              <a:t>mindestgröße</a:t>
            </a:r>
            <a:r>
              <a:rPr lang="de-DE" dirty="0"/>
              <a:t> (Arial, 18pt)</a:t>
            </a:r>
          </a:p>
          <a:p>
            <a:pPr marL="1285843" marR="0" lvl="3"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a:pPr>
            <a:r>
              <a:rPr lang="de-DE" dirty="0"/>
              <a:t>Laufschrift </a:t>
            </a:r>
            <a:r>
              <a:rPr lang="de-DE" dirty="0" err="1"/>
              <a:t>mindestgröße</a:t>
            </a:r>
            <a:r>
              <a:rPr lang="de-DE" dirty="0"/>
              <a:t> (Arial, 16pt)</a:t>
            </a:r>
          </a:p>
          <a:p>
            <a:pPr marL="1543012" marR="0" lvl="4"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a:pPr>
            <a:r>
              <a:rPr lang="de-DE" dirty="0"/>
              <a:t>Fünfte Ebene</a:t>
            </a:r>
          </a:p>
        </p:txBody>
      </p:sp>
      <p:sp>
        <p:nvSpPr>
          <p:cNvPr id="4" name="Fußzeilenplatzhalter 3">
            <a:extLst>
              <a:ext uri="{FF2B5EF4-FFF2-40B4-BE49-F238E27FC236}">
                <a16:creationId xmlns:a16="http://schemas.microsoft.com/office/drawing/2014/main" id="{24E08F28-5ED9-497F-8AE1-EDBEA8C7CD00}"/>
              </a:ext>
              <a:ext uri="{C183D7F6-B498-43B3-948B-1728B52AA6E4}">
                <adec:decorative xmlns:adec="http://schemas.microsoft.com/office/drawing/2017/decorative" val="1"/>
              </a:ext>
            </a:extLst>
          </p:cNvPr>
          <p:cNvSpPr>
            <a:spLocks noGrp="1"/>
          </p:cNvSpPr>
          <p:nvPr>
            <p:ph type="ftr" sz="quarter" idx="3"/>
          </p:nvPr>
        </p:nvSpPr>
        <p:spPr>
          <a:xfrm>
            <a:off x="2793304" y="4812504"/>
            <a:ext cx="5674248" cy="273844"/>
          </a:xfrm>
          <a:prstGeom prst="rect">
            <a:avLst/>
          </a:prstGeom>
        </p:spPr>
        <p:txBody>
          <a:bodyPr vert="horz" lIns="91440" tIns="45720" rIns="91440" bIns="45720" rtlCol="0" anchor="ctr"/>
          <a:lstStyle>
            <a:lvl1pPr algn="r">
              <a:defRPr sz="750">
                <a:solidFill>
                  <a:schemeClr val="tx1"/>
                </a:solidFill>
              </a:defRPr>
            </a:lvl1pPr>
          </a:lstStyle>
          <a:p>
            <a:r>
              <a:rPr lang="en-GB" dirty="0"/>
              <a:t>Master Thesis Presentation | Mold Florian | 14.06.2023</a:t>
            </a:r>
          </a:p>
        </p:txBody>
      </p:sp>
      <p:sp>
        <p:nvSpPr>
          <p:cNvPr id="5" name="Foliennummernplatzhalter 4">
            <a:extLst>
              <a:ext uri="{FF2B5EF4-FFF2-40B4-BE49-F238E27FC236}">
                <a16:creationId xmlns:a16="http://schemas.microsoft.com/office/drawing/2014/main" id="{565B2D6C-EFE7-43C3-BA49-A7C81C2B5A0C}"/>
              </a:ext>
              <a:ext uri="{C183D7F6-B498-43B3-948B-1728B52AA6E4}">
                <adec:decorative xmlns:adec="http://schemas.microsoft.com/office/drawing/2017/decorative" val="1"/>
              </a:ext>
            </a:extLst>
          </p:cNvPr>
          <p:cNvSpPr>
            <a:spLocks noGrp="1"/>
          </p:cNvSpPr>
          <p:nvPr>
            <p:ph type="sldNum" sz="quarter" idx="4"/>
          </p:nvPr>
        </p:nvSpPr>
        <p:spPr>
          <a:xfrm>
            <a:off x="8542066" y="4812504"/>
            <a:ext cx="485255" cy="273844"/>
          </a:xfrm>
          <a:prstGeom prst="rect">
            <a:avLst/>
          </a:prstGeom>
        </p:spPr>
        <p:txBody>
          <a:bodyPr vert="horz" lIns="91440" tIns="45720" rIns="91440" bIns="45720" rtlCol="0" anchor="ctr"/>
          <a:lstStyle>
            <a:lvl1pPr algn="r">
              <a:defRPr sz="900">
                <a:solidFill>
                  <a:schemeClr val="tx1"/>
                </a:solidFill>
              </a:defRPr>
            </a:lvl1pPr>
          </a:lstStyle>
          <a:p>
            <a:fld id="{9C057DB4-583E-41A7-BD94-987342018C17}" type="slidenum">
              <a:rPr lang="en-GB" smtClean="0"/>
              <a:pPr/>
              <a:t>‹#›</a:t>
            </a:fld>
            <a:endParaRPr lang="en-GB" dirty="0"/>
          </a:p>
        </p:txBody>
      </p:sp>
    </p:spTree>
    <p:extLst>
      <p:ext uri="{BB962C8B-B14F-4D97-AF65-F5344CB8AC3E}">
        <p14:creationId xmlns:p14="http://schemas.microsoft.com/office/powerpoint/2010/main" val="287308781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7" r:id="rId4"/>
    <p:sldLayoutId id="2147483669" r:id="rId5"/>
    <p:sldLayoutId id="2147483660" r:id="rId6"/>
    <p:sldLayoutId id="2147483659" r:id="rId7"/>
    <p:sldLayoutId id="2147483662" r:id="rId8"/>
    <p:sldLayoutId id="2147483665" r:id="rId9"/>
    <p:sldLayoutId id="2147483661" r:id="rId10"/>
    <p:sldLayoutId id="2147483666" r:id="rId11"/>
    <p:sldLayoutId id="2147483664" r:id="rId12"/>
    <p:sldLayoutId id="2147483668" r:id="rId13"/>
  </p:sldLayoutIdLst>
  <p:hf hdr="0" dt="0"/>
  <p:txStyles>
    <p:titleStyle>
      <a:lvl1pPr algn="l" defTabSz="685783" rtl="0" eaLnBrk="1" latinLnBrk="0" hangingPunct="1">
        <a:lnSpc>
          <a:spcPct val="90000"/>
        </a:lnSpc>
        <a:spcBef>
          <a:spcPct val="0"/>
        </a:spcBef>
        <a:buNone/>
        <a:defRPr sz="2700" b="1" kern="1200" baseline="0">
          <a:solidFill>
            <a:schemeClr val="tx1"/>
          </a:solidFill>
          <a:latin typeface="Arial" panose="020B0604020202020204" pitchFamily="34" charset="0"/>
          <a:ea typeface="+mj-ea"/>
          <a:cs typeface="Arial" panose="020B0604020202020204" pitchFamily="34" charset="0"/>
        </a:defRPr>
      </a:lvl1pPr>
    </p:titleStyle>
    <p:bodyStyle>
      <a:lvl1pPr marL="171446" indent="-171446" algn="l" defTabSz="685783" rtl="0" eaLnBrk="1" latinLnBrk="0" hangingPunct="1">
        <a:lnSpc>
          <a:spcPct val="90000"/>
        </a:lnSpc>
        <a:spcBef>
          <a:spcPts val="375"/>
        </a:spcBef>
        <a:spcAft>
          <a:spcPts val="375"/>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spcAft>
          <a:spcPts val="375"/>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marR="0" indent="-171446" algn="l" defTabSz="685783" rtl="0" eaLnBrk="1" fontAlgn="auto" latinLnBrk="0" hangingPunct="1">
        <a:lnSpc>
          <a:spcPct val="90000"/>
        </a:lnSpc>
        <a:spcBef>
          <a:spcPts val="375"/>
        </a:spcBef>
        <a:spcAft>
          <a:spcPts val="375"/>
        </a:spcAft>
        <a:buClrTx/>
        <a:buSzTx/>
        <a:buFont typeface="Symbol" panose="05050102010706020507" pitchFamily="18" charset="2"/>
        <a:buChar char="-"/>
        <a:tabLst/>
        <a:defRPr sz="1350" kern="1200">
          <a:solidFill>
            <a:schemeClr val="tx1"/>
          </a:solidFill>
          <a:latin typeface="Arial" panose="020B0604020202020204" pitchFamily="34" charset="0"/>
          <a:ea typeface="+mn-ea"/>
          <a:cs typeface="Arial" panose="020B0604020202020204" pitchFamily="34" charset="0"/>
        </a:defRPr>
      </a:lvl3pPr>
      <a:lvl4pPr marL="1285843" marR="0"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 userDrawn="1">
          <p15:clr>
            <a:srgbClr val="F26B43"/>
          </p15:clr>
        </p15:guide>
        <p15:guide id="2" orient="horz" pos="72" userDrawn="1">
          <p15:clr>
            <a:srgbClr val="F26B43"/>
          </p15:clr>
        </p15:guide>
        <p15:guide id="3" orient="horz" pos="2981" userDrawn="1">
          <p15:clr>
            <a:srgbClr val="F26B43"/>
          </p15:clr>
        </p15:guide>
        <p15:guide id="4" pos="5687" userDrawn="1">
          <p15:clr>
            <a:srgbClr val="F26B43"/>
          </p15:clr>
        </p15:guide>
        <p15:guide id="5" orient="horz" pos="1620" userDrawn="1">
          <p15:clr>
            <a:srgbClr val="F26B43"/>
          </p15:clr>
        </p15:guide>
        <p15:guide id="6"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4.xml"/><Relationship Id="rId11" Type="http://schemas.openxmlformats.org/officeDocument/2006/relationships/image" Target="../media/image45.svg"/><Relationship Id="rId5" Type="http://schemas.openxmlformats.org/officeDocument/2006/relationships/diagramQuickStyle" Target="../diagrams/quickStyle4.xml"/><Relationship Id="rId10" Type="http://schemas.openxmlformats.org/officeDocument/2006/relationships/image" Target="../media/image44.png"/><Relationship Id="rId4" Type="http://schemas.openxmlformats.org/officeDocument/2006/relationships/diagramLayout" Target="../diagrams/layout4.xml"/><Relationship Id="rId9" Type="http://schemas.openxmlformats.org/officeDocument/2006/relationships/image" Target="../media/image43.sv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graphql.org/"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hyperlink" Target="https://github.com/appmotion/apollo-augmented-hook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8.xml"/><Relationship Id="rId5" Type="http://schemas.openxmlformats.org/officeDocument/2006/relationships/image" Target="../media/image113.png"/><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1EE7A55-1D41-490E-91EF-6B1065D289E5}"/>
              </a:ext>
            </a:extLst>
          </p:cNvPr>
          <p:cNvSpPr>
            <a:spLocks noGrp="1"/>
          </p:cNvSpPr>
          <p:nvPr>
            <p:ph type="title"/>
          </p:nvPr>
        </p:nvSpPr>
        <p:spPr>
          <a:xfrm>
            <a:off x="3059082" y="4133469"/>
            <a:ext cx="5216215" cy="217502"/>
          </a:xfrm>
        </p:spPr>
        <p:txBody>
          <a:bodyPr>
            <a:normAutofit fontScale="90000"/>
          </a:bodyPr>
          <a:lstStyle/>
          <a:p>
            <a:r>
              <a:rPr lang="en-US" dirty="0">
                <a:solidFill>
                  <a:srgbClr val="005A96"/>
                </a:solidFill>
              </a:rPr>
              <a:t>﻿Can </a:t>
            </a:r>
            <a:r>
              <a:rPr lang="en-US" dirty="0" err="1">
                <a:solidFill>
                  <a:srgbClr val="005A96"/>
                </a:solidFill>
              </a:rPr>
              <a:t>GraphQL</a:t>
            </a:r>
            <a:r>
              <a:rPr lang="en-US" dirty="0">
                <a:solidFill>
                  <a:srgbClr val="005A96"/>
                </a:solidFill>
              </a:rPr>
              <a:t> bring a performance improvement in micro-frontend architectures?</a:t>
            </a:r>
            <a:br>
              <a:rPr lang="en-US" dirty="0">
                <a:solidFill>
                  <a:srgbClr val="005A96"/>
                </a:solidFill>
              </a:rPr>
            </a:br>
            <a:br>
              <a:rPr lang="en-US" dirty="0">
                <a:solidFill>
                  <a:srgbClr val="005A96"/>
                </a:solidFill>
              </a:rPr>
            </a:br>
            <a:endParaRPr lang="en-US" dirty="0">
              <a:solidFill>
                <a:srgbClr val="005A96"/>
              </a:solidFill>
            </a:endParaRPr>
          </a:p>
        </p:txBody>
      </p:sp>
      <p:sp>
        <p:nvSpPr>
          <p:cNvPr id="7" name="Textplatzhalter 6">
            <a:extLst>
              <a:ext uri="{FF2B5EF4-FFF2-40B4-BE49-F238E27FC236}">
                <a16:creationId xmlns:a16="http://schemas.microsoft.com/office/drawing/2014/main" id="{5441A083-FC77-4905-9200-20D18E8DDFA5}"/>
              </a:ext>
            </a:extLst>
          </p:cNvPr>
          <p:cNvSpPr>
            <a:spLocks noGrp="1"/>
          </p:cNvSpPr>
          <p:nvPr>
            <p:ph type="body" sz="quarter" idx="10"/>
          </p:nvPr>
        </p:nvSpPr>
        <p:spPr>
          <a:xfrm>
            <a:off x="3059083" y="4475258"/>
            <a:ext cx="5216215" cy="359569"/>
          </a:xfrm>
        </p:spPr>
        <p:txBody>
          <a:bodyPr>
            <a:normAutofit lnSpcReduction="10000"/>
          </a:bodyPr>
          <a:lstStyle/>
          <a:p>
            <a:r>
              <a:rPr lang="en-US" dirty="0">
                <a:solidFill>
                  <a:schemeClr val="tx1"/>
                </a:solidFill>
              </a:rPr>
              <a:t>Mold Florian</a:t>
            </a:r>
          </a:p>
        </p:txBody>
      </p:sp>
    </p:spTree>
    <p:extLst>
      <p:ext uri="{BB962C8B-B14F-4D97-AF65-F5344CB8AC3E}">
        <p14:creationId xmlns:p14="http://schemas.microsoft.com/office/powerpoint/2010/main" val="2734687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47526-F1E3-A507-C35A-5F97A08B9F26}"/>
              </a:ext>
            </a:extLst>
          </p:cNvPr>
          <p:cNvSpPr>
            <a:spLocks noGrp="1"/>
          </p:cNvSpPr>
          <p:nvPr>
            <p:ph type="title"/>
          </p:nvPr>
        </p:nvSpPr>
        <p:spPr/>
        <p:txBody>
          <a:bodyPr>
            <a:normAutofit fontScale="90000"/>
          </a:bodyPr>
          <a:lstStyle/>
          <a:p>
            <a:r>
              <a:rPr lang="en-US" dirty="0"/>
              <a:t>Micro-frontend prototype</a:t>
            </a:r>
          </a:p>
        </p:txBody>
      </p:sp>
      <p:sp>
        <p:nvSpPr>
          <p:cNvPr id="4" name="Footer Placeholder 3">
            <a:extLst>
              <a:ext uri="{FF2B5EF4-FFF2-40B4-BE49-F238E27FC236}">
                <a16:creationId xmlns:a16="http://schemas.microsoft.com/office/drawing/2014/main" id="{242BA459-A777-8A3E-D0E2-084ADABAC018}"/>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CD671986-9C58-61B5-7E04-C4FFC0E6DB15}"/>
              </a:ext>
            </a:extLst>
          </p:cNvPr>
          <p:cNvSpPr>
            <a:spLocks noGrp="1"/>
          </p:cNvSpPr>
          <p:nvPr>
            <p:ph type="sldNum" sz="quarter" idx="13"/>
          </p:nvPr>
        </p:nvSpPr>
        <p:spPr/>
        <p:txBody>
          <a:bodyPr/>
          <a:lstStyle/>
          <a:p>
            <a:fld id="{9C057DB4-583E-41A7-BD94-987342018C17}" type="slidenum">
              <a:rPr lang="en-GB" smtClean="0"/>
              <a:pPr/>
              <a:t>10</a:t>
            </a:fld>
            <a:endParaRPr lang="en-GB" dirty="0"/>
          </a:p>
        </p:txBody>
      </p:sp>
      <p:sp>
        <p:nvSpPr>
          <p:cNvPr id="7" name="TextBox 6">
            <a:extLst>
              <a:ext uri="{FF2B5EF4-FFF2-40B4-BE49-F238E27FC236}">
                <a16:creationId xmlns:a16="http://schemas.microsoft.com/office/drawing/2014/main" id="{04213DC9-4BA7-144E-84C4-6839F0BF3271}"/>
              </a:ext>
            </a:extLst>
          </p:cNvPr>
          <p:cNvSpPr txBox="1"/>
          <p:nvPr/>
        </p:nvSpPr>
        <p:spPr>
          <a:xfrm>
            <a:off x="180000" y="4327798"/>
            <a:ext cx="6785004" cy="273843"/>
          </a:xfrm>
          <a:prstGeom prst="rect">
            <a:avLst/>
          </a:prstGeom>
        </p:spPr>
        <p:txBody>
          <a:bodyPr vert="horz" wrap="square" lIns="91440" tIns="45720" rIns="91440" bIns="45720" rtlCol="0" anchor="t">
            <a:noAutofit/>
          </a:bodyPr>
          <a:lstStyle/>
          <a:p>
            <a:pPr algn="ctr"/>
            <a:r>
              <a:rPr lang="en-US" sz="1200" dirty="0"/>
              <a:t>Figure 4: </a:t>
            </a:r>
            <a:r>
              <a:rPr lang="en-US" sz="1200" dirty="0">
                <a:effectLst/>
              </a:rPr>
              <a:t>The micro-frontend architecture.</a:t>
            </a:r>
          </a:p>
          <a:p>
            <a:pPr algn="ctr"/>
            <a:endParaRPr lang="en-US" sz="1400" dirty="0"/>
          </a:p>
        </p:txBody>
      </p:sp>
      <p:sp>
        <p:nvSpPr>
          <p:cNvPr id="9" name="TextBox 8">
            <a:extLst>
              <a:ext uri="{FF2B5EF4-FFF2-40B4-BE49-F238E27FC236}">
                <a16:creationId xmlns:a16="http://schemas.microsoft.com/office/drawing/2014/main" id="{0BD15AC3-F51D-C78F-B36C-CB63119177F5}"/>
              </a:ext>
            </a:extLst>
          </p:cNvPr>
          <p:cNvSpPr txBox="1"/>
          <p:nvPr/>
        </p:nvSpPr>
        <p:spPr>
          <a:xfrm>
            <a:off x="6965004" y="579458"/>
            <a:ext cx="2178996" cy="3693319"/>
          </a:xfrm>
          <a:prstGeom prst="rect">
            <a:avLst/>
          </a:prstGeom>
          <a:noFill/>
        </p:spPr>
        <p:txBody>
          <a:bodyPr wrap="square">
            <a:spAutoFit/>
          </a:bodyPr>
          <a:lstStyle/>
          <a:p>
            <a:pPr marL="0" indent="0">
              <a:buNone/>
            </a:pPr>
            <a:r>
              <a:rPr lang="en-US" b="1" dirty="0">
                <a:solidFill>
                  <a:srgbClr val="005A96"/>
                </a:solidFill>
              </a:rPr>
              <a:t>Challenges:</a:t>
            </a:r>
          </a:p>
          <a:p>
            <a:pPr marL="285750" indent="-285750">
              <a:buFont typeface="Arial" panose="020B0604020202020204" pitchFamily="34" charset="0"/>
              <a:buChar char="•"/>
            </a:pPr>
            <a:r>
              <a:rPr lang="en-US" sz="1800" dirty="0"/>
              <a:t>Understand Apollo Client cache.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Integrate React micro-frontend.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dirty="0"/>
              <a:t>Implement the query-reduction mechanism.</a:t>
            </a:r>
            <a:endParaRPr lang="en-US" sz="1800" dirty="0"/>
          </a:p>
          <a:p>
            <a:endParaRPr lang="en-US" sz="1800" dirty="0"/>
          </a:p>
          <a:p>
            <a:endParaRPr lang="en-US" dirty="0"/>
          </a:p>
        </p:txBody>
      </p:sp>
      <p:pic>
        <p:nvPicPr>
          <p:cNvPr id="14" name="Picture 13">
            <a:extLst>
              <a:ext uri="{FF2B5EF4-FFF2-40B4-BE49-F238E27FC236}">
                <a16:creationId xmlns:a16="http://schemas.microsoft.com/office/drawing/2014/main" id="{6658000A-2005-BED4-9404-B63AEF79EECE}"/>
              </a:ext>
            </a:extLst>
          </p:cNvPr>
          <p:cNvPicPr>
            <a:picLocks noChangeAspect="1"/>
          </p:cNvPicPr>
          <p:nvPr/>
        </p:nvPicPr>
        <p:blipFill>
          <a:blip r:embed="rId3"/>
          <a:stretch>
            <a:fillRect/>
          </a:stretch>
        </p:blipFill>
        <p:spPr>
          <a:xfrm>
            <a:off x="566497" y="553456"/>
            <a:ext cx="6072809" cy="3723572"/>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FE0A0CF1-C64E-1C00-05F6-186A8D262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00" y="579458"/>
            <a:ext cx="6785004" cy="3699947"/>
          </a:xfrm>
          <a:prstGeom prst="rect">
            <a:avLst/>
          </a:prstGeom>
        </p:spPr>
      </p:pic>
    </p:spTree>
    <p:extLst>
      <p:ext uri="{BB962C8B-B14F-4D97-AF65-F5344CB8AC3E}">
        <p14:creationId xmlns:p14="http://schemas.microsoft.com/office/powerpoint/2010/main" val="24019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9616-8283-EDEA-90D6-CD7B9DCFA089}"/>
              </a:ext>
            </a:extLst>
          </p:cNvPr>
          <p:cNvSpPr>
            <a:spLocks noGrp="1"/>
          </p:cNvSpPr>
          <p:nvPr>
            <p:ph type="title"/>
          </p:nvPr>
        </p:nvSpPr>
        <p:spPr/>
        <p:txBody>
          <a:bodyPr>
            <a:normAutofit fontScale="90000"/>
          </a:bodyPr>
          <a:lstStyle/>
          <a:p>
            <a:r>
              <a:rPr lang="en-US" dirty="0"/>
              <a:t>Most significant results: Measurement approaches</a:t>
            </a:r>
          </a:p>
        </p:txBody>
      </p:sp>
      <p:sp>
        <p:nvSpPr>
          <p:cNvPr id="4" name="Footer Placeholder 3">
            <a:extLst>
              <a:ext uri="{FF2B5EF4-FFF2-40B4-BE49-F238E27FC236}">
                <a16:creationId xmlns:a16="http://schemas.microsoft.com/office/drawing/2014/main" id="{BDAAFAFA-8E49-3322-175D-0EC22FF006A2}"/>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D21ED3CF-FDE3-5D81-0784-13A440130BB5}"/>
              </a:ext>
            </a:extLst>
          </p:cNvPr>
          <p:cNvSpPr>
            <a:spLocks noGrp="1"/>
          </p:cNvSpPr>
          <p:nvPr>
            <p:ph type="sldNum" sz="quarter" idx="13"/>
          </p:nvPr>
        </p:nvSpPr>
        <p:spPr/>
        <p:txBody>
          <a:bodyPr/>
          <a:lstStyle/>
          <a:p>
            <a:fld id="{9C057DB4-583E-41A7-BD94-987342018C17}" type="slidenum">
              <a:rPr lang="en-GB" smtClean="0"/>
              <a:pPr/>
              <a:t>11</a:t>
            </a:fld>
            <a:endParaRPr lang="en-GB" dirty="0"/>
          </a:p>
        </p:txBody>
      </p:sp>
      <p:graphicFrame>
        <p:nvGraphicFramePr>
          <p:cNvPr id="17" name="Text Placeholder 2">
            <a:extLst>
              <a:ext uri="{FF2B5EF4-FFF2-40B4-BE49-F238E27FC236}">
                <a16:creationId xmlns:a16="http://schemas.microsoft.com/office/drawing/2014/main" id="{A0C7E539-7F7E-8495-DCFA-8A1896803D1C}"/>
              </a:ext>
            </a:extLst>
          </p:cNvPr>
          <p:cNvGraphicFramePr/>
          <p:nvPr>
            <p:extLst>
              <p:ext uri="{D42A27DB-BD31-4B8C-83A1-F6EECF244321}">
                <p14:modId xmlns:p14="http://schemas.microsoft.com/office/powerpoint/2010/main" val="3612083787"/>
              </p:ext>
            </p:extLst>
          </p:nvPr>
        </p:nvGraphicFramePr>
        <p:xfrm>
          <a:off x="1399547" y="614982"/>
          <a:ext cx="6336226" cy="3913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75342BB-B080-A354-47AB-1219FA5ED15A}"/>
              </a:ext>
            </a:extLst>
          </p:cNvPr>
          <p:cNvSpPr txBox="1"/>
          <p:nvPr/>
        </p:nvSpPr>
        <p:spPr>
          <a:xfrm>
            <a:off x="3772800" y="964800"/>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sp>
        <p:nvSpPr>
          <p:cNvPr id="6" name="TextBox 5">
            <a:extLst>
              <a:ext uri="{FF2B5EF4-FFF2-40B4-BE49-F238E27FC236}">
                <a16:creationId xmlns:a16="http://schemas.microsoft.com/office/drawing/2014/main" id="{54154597-142B-5B02-D885-CBC5869EF62D}"/>
              </a:ext>
            </a:extLst>
          </p:cNvPr>
          <p:cNvSpPr txBox="1"/>
          <p:nvPr/>
        </p:nvSpPr>
        <p:spPr>
          <a:xfrm rot="16200000">
            <a:off x="-945045" y="2341494"/>
            <a:ext cx="3975063" cy="522040"/>
          </a:xfrm>
          <a:prstGeom prst="rect">
            <a:avLst/>
          </a:prstGeom>
        </p:spPr>
        <p:txBody>
          <a:bodyPr vert="horz" wrap="square" lIns="91440" tIns="45720" rIns="91440" bIns="45720" rtlCol="0" anchor="t">
            <a:normAutofit/>
          </a:bodyPr>
          <a:lstStyle/>
          <a:p>
            <a:pPr algn="ctr"/>
            <a:r>
              <a:rPr lang="en-US" sz="2800" dirty="0"/>
              <a:t>Approaches</a:t>
            </a:r>
          </a:p>
        </p:txBody>
      </p:sp>
      <p:sp>
        <p:nvSpPr>
          <p:cNvPr id="7" name="TextBox 6">
            <a:extLst>
              <a:ext uri="{FF2B5EF4-FFF2-40B4-BE49-F238E27FC236}">
                <a16:creationId xmlns:a16="http://schemas.microsoft.com/office/drawing/2014/main" id="{5DFBB744-593B-A4C5-D140-3893D12CBB70}"/>
              </a:ext>
            </a:extLst>
          </p:cNvPr>
          <p:cNvSpPr txBox="1"/>
          <p:nvPr/>
        </p:nvSpPr>
        <p:spPr>
          <a:xfrm>
            <a:off x="1690541" y="1523900"/>
            <a:ext cx="722376" cy="201168"/>
          </a:xfrm>
          <a:prstGeom prst="rect">
            <a:avLst/>
          </a:prstGeom>
        </p:spPr>
        <p:txBody>
          <a:bodyPr vert="horz" wrap="square" lIns="91440" tIns="45720" rIns="91440" bIns="45720" rtlCol="0" anchor="t">
            <a:normAutofit fontScale="32500" lnSpcReduction="20000"/>
          </a:bodyPr>
          <a:lstStyle/>
          <a:p>
            <a:pPr algn="l"/>
            <a:r>
              <a:rPr lang="en-US" sz="2800" b="1" dirty="0">
                <a:solidFill>
                  <a:srgbClr val="005A96"/>
                </a:solidFill>
              </a:rPr>
              <a:t>Approach</a:t>
            </a:r>
          </a:p>
        </p:txBody>
      </p:sp>
      <p:sp>
        <p:nvSpPr>
          <p:cNvPr id="8" name="TextBox 7">
            <a:extLst>
              <a:ext uri="{FF2B5EF4-FFF2-40B4-BE49-F238E27FC236}">
                <a16:creationId xmlns:a16="http://schemas.microsoft.com/office/drawing/2014/main" id="{8F8ECB0F-3DEF-6802-967B-5A96C6A2AD01}"/>
              </a:ext>
            </a:extLst>
          </p:cNvPr>
          <p:cNvSpPr txBox="1"/>
          <p:nvPr/>
        </p:nvSpPr>
        <p:spPr>
          <a:xfrm>
            <a:off x="1690541" y="2925625"/>
            <a:ext cx="722376" cy="201168"/>
          </a:xfrm>
          <a:prstGeom prst="rect">
            <a:avLst/>
          </a:prstGeom>
        </p:spPr>
        <p:txBody>
          <a:bodyPr vert="horz" wrap="square" lIns="91440" tIns="45720" rIns="91440" bIns="45720" rtlCol="0" anchor="t">
            <a:normAutofit fontScale="32500" lnSpcReduction="20000"/>
          </a:bodyPr>
          <a:lstStyle/>
          <a:p>
            <a:pPr algn="l"/>
            <a:r>
              <a:rPr lang="en-US" sz="2800" b="1" dirty="0">
                <a:solidFill>
                  <a:srgbClr val="005A96"/>
                </a:solidFill>
              </a:rPr>
              <a:t>Approach</a:t>
            </a:r>
          </a:p>
        </p:txBody>
      </p:sp>
      <p:sp>
        <p:nvSpPr>
          <p:cNvPr id="10" name="TextBox 9">
            <a:extLst>
              <a:ext uri="{FF2B5EF4-FFF2-40B4-BE49-F238E27FC236}">
                <a16:creationId xmlns:a16="http://schemas.microsoft.com/office/drawing/2014/main" id="{0ABD4E94-A858-33E7-6623-D0DF768B4561}"/>
              </a:ext>
            </a:extLst>
          </p:cNvPr>
          <p:cNvSpPr txBox="1"/>
          <p:nvPr/>
        </p:nvSpPr>
        <p:spPr>
          <a:xfrm>
            <a:off x="1690541" y="4327350"/>
            <a:ext cx="722376" cy="201168"/>
          </a:xfrm>
          <a:prstGeom prst="rect">
            <a:avLst/>
          </a:prstGeom>
        </p:spPr>
        <p:txBody>
          <a:bodyPr vert="horz" wrap="square" lIns="91440" tIns="45720" rIns="91440" bIns="45720" rtlCol="0" anchor="t">
            <a:normAutofit fontScale="32500" lnSpcReduction="20000"/>
          </a:bodyPr>
          <a:lstStyle/>
          <a:p>
            <a:pPr algn="l"/>
            <a:r>
              <a:rPr lang="en-US" sz="2800" b="1" dirty="0">
                <a:solidFill>
                  <a:srgbClr val="005A96"/>
                </a:solidFill>
              </a:rPr>
              <a:t>Approach</a:t>
            </a:r>
          </a:p>
        </p:txBody>
      </p:sp>
    </p:spTree>
    <p:extLst>
      <p:ext uri="{BB962C8B-B14F-4D97-AF65-F5344CB8AC3E}">
        <p14:creationId xmlns:p14="http://schemas.microsoft.com/office/powerpoint/2010/main" val="820434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CAF6-C896-2646-FAEA-E622C0DF2282}"/>
              </a:ext>
            </a:extLst>
          </p:cNvPr>
          <p:cNvSpPr>
            <a:spLocks noGrp="1"/>
          </p:cNvSpPr>
          <p:nvPr>
            <p:ph type="title"/>
          </p:nvPr>
        </p:nvSpPr>
        <p:spPr/>
        <p:txBody>
          <a:bodyPr>
            <a:normAutofit fontScale="90000"/>
          </a:bodyPr>
          <a:lstStyle/>
          <a:p>
            <a:r>
              <a:rPr lang="en-US" dirty="0"/>
              <a:t>Most significant results: Network request size</a:t>
            </a:r>
          </a:p>
        </p:txBody>
      </p:sp>
      <p:sp>
        <p:nvSpPr>
          <p:cNvPr id="4" name="Footer Placeholder 3">
            <a:extLst>
              <a:ext uri="{FF2B5EF4-FFF2-40B4-BE49-F238E27FC236}">
                <a16:creationId xmlns:a16="http://schemas.microsoft.com/office/drawing/2014/main" id="{87D41735-F5F6-8D8A-E30C-FCA8BFFE7093}"/>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FC8E8DF2-3D31-26F2-224E-042090D605CC}"/>
              </a:ext>
            </a:extLst>
          </p:cNvPr>
          <p:cNvSpPr>
            <a:spLocks noGrp="1"/>
          </p:cNvSpPr>
          <p:nvPr>
            <p:ph type="sldNum" sz="quarter" idx="13"/>
          </p:nvPr>
        </p:nvSpPr>
        <p:spPr/>
        <p:txBody>
          <a:bodyPr/>
          <a:lstStyle/>
          <a:p>
            <a:fld id="{9C057DB4-583E-41A7-BD94-987342018C17}" type="slidenum">
              <a:rPr lang="en-GB" smtClean="0"/>
              <a:pPr/>
              <a:t>12</a:t>
            </a:fld>
            <a:endParaRPr lang="en-GB" dirty="0"/>
          </a:p>
        </p:txBody>
      </p:sp>
      <p:pic>
        <p:nvPicPr>
          <p:cNvPr id="6" name="Picture 5">
            <a:extLst>
              <a:ext uri="{FF2B5EF4-FFF2-40B4-BE49-F238E27FC236}">
                <a16:creationId xmlns:a16="http://schemas.microsoft.com/office/drawing/2014/main" id="{A642951D-62DC-5A2A-5D53-EEA0810D01BE}"/>
              </a:ext>
            </a:extLst>
          </p:cNvPr>
          <p:cNvPicPr>
            <a:picLocks noChangeAspect="1"/>
          </p:cNvPicPr>
          <p:nvPr/>
        </p:nvPicPr>
        <p:blipFill>
          <a:blip r:embed="rId3"/>
          <a:stretch>
            <a:fillRect/>
          </a:stretch>
        </p:blipFill>
        <p:spPr>
          <a:xfrm>
            <a:off x="3790347" y="771750"/>
            <a:ext cx="5173652" cy="3600000"/>
          </a:xfrm>
          <a:prstGeom prst="rect">
            <a:avLst/>
          </a:prstGeom>
        </p:spPr>
      </p:pic>
      <p:sp>
        <p:nvSpPr>
          <p:cNvPr id="8" name="Text Placeholder 2">
            <a:extLst>
              <a:ext uri="{FF2B5EF4-FFF2-40B4-BE49-F238E27FC236}">
                <a16:creationId xmlns:a16="http://schemas.microsoft.com/office/drawing/2014/main" id="{B3A19D85-7987-DF7D-179E-7C1F6CB99060}"/>
              </a:ext>
            </a:extLst>
          </p:cNvPr>
          <p:cNvSpPr txBox="1">
            <a:spLocks/>
          </p:cNvSpPr>
          <p:nvPr/>
        </p:nvSpPr>
        <p:spPr>
          <a:xfrm>
            <a:off x="188680" y="771750"/>
            <a:ext cx="3561390" cy="3897600"/>
          </a:xfrm>
          <a:prstGeom prst="rect">
            <a:avLst/>
          </a:prstGeom>
        </p:spPr>
        <p:txBody>
          <a:bodyPr vert="horz" lIns="91440" tIns="45720" rIns="91440" bIns="45720" rtlCol="0" anchor="ctr">
            <a:normAutofit/>
          </a:bodyPr>
          <a:lstStyle>
            <a:lvl1pPr marL="171446" indent="-171446" algn="l" defTabSz="685783" rtl="0" eaLnBrk="1" latinLnBrk="0" hangingPunct="1">
              <a:lnSpc>
                <a:spcPct val="90000"/>
              </a:lnSpc>
              <a:spcBef>
                <a:spcPts val="375"/>
              </a:spcBef>
              <a:spcAft>
                <a:spcPts val="375"/>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spcAft>
                <a:spcPts val="375"/>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marR="0" indent="-171446" algn="l" defTabSz="685783" rtl="0" eaLnBrk="1" fontAlgn="auto" latinLnBrk="0" hangingPunct="1">
              <a:lnSpc>
                <a:spcPct val="90000"/>
              </a:lnSpc>
              <a:spcBef>
                <a:spcPts val="375"/>
              </a:spcBef>
              <a:spcAft>
                <a:spcPts val="375"/>
              </a:spcAft>
              <a:buClrTx/>
              <a:buSzTx/>
              <a:buFont typeface="Symbol" panose="05050102010706020507" pitchFamily="18" charset="2"/>
              <a:buChar char="-"/>
              <a:tabLst/>
              <a:defRPr sz="1350" kern="1200">
                <a:solidFill>
                  <a:schemeClr val="tx1"/>
                </a:solidFill>
                <a:latin typeface="Arial" panose="020B0604020202020204" pitchFamily="34" charset="0"/>
                <a:ea typeface="+mn-ea"/>
                <a:cs typeface="Arial" panose="020B0604020202020204" pitchFamily="34" charset="0"/>
              </a:defRPr>
            </a:lvl3pPr>
            <a:lvl4pPr marL="1285843" marR="0"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Difference in request sizes are small.</a:t>
            </a:r>
          </a:p>
          <a:p>
            <a:endParaRPr lang="en-US" dirty="0"/>
          </a:p>
          <a:p>
            <a:r>
              <a:rPr lang="en-US" dirty="0"/>
              <a:t>Query reduction brings no significant improvement.</a:t>
            </a:r>
          </a:p>
          <a:p>
            <a:endParaRPr lang="en-US" dirty="0"/>
          </a:p>
          <a:p>
            <a:r>
              <a:rPr lang="en-US" dirty="0"/>
              <a:t>Number of requests is reduced with shared caching layer.</a:t>
            </a:r>
          </a:p>
        </p:txBody>
      </p:sp>
      <p:sp>
        <p:nvSpPr>
          <p:cNvPr id="9" name="TextBox 8">
            <a:extLst>
              <a:ext uri="{FF2B5EF4-FFF2-40B4-BE49-F238E27FC236}">
                <a16:creationId xmlns:a16="http://schemas.microsoft.com/office/drawing/2014/main" id="{0B465991-FB10-3CCC-1B69-039B04DD9C6B}"/>
              </a:ext>
            </a:extLst>
          </p:cNvPr>
          <p:cNvSpPr txBox="1"/>
          <p:nvPr/>
        </p:nvSpPr>
        <p:spPr>
          <a:xfrm>
            <a:off x="755904" y="1011936"/>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sp>
        <p:nvSpPr>
          <p:cNvPr id="3" name="TextBox 2">
            <a:extLst>
              <a:ext uri="{FF2B5EF4-FFF2-40B4-BE49-F238E27FC236}">
                <a16:creationId xmlns:a16="http://schemas.microsoft.com/office/drawing/2014/main" id="{BED72469-A92B-A8A6-F6FC-B4E29DA2B2A6}"/>
              </a:ext>
            </a:extLst>
          </p:cNvPr>
          <p:cNvSpPr txBox="1"/>
          <p:nvPr/>
        </p:nvSpPr>
        <p:spPr>
          <a:xfrm>
            <a:off x="4717817" y="2928735"/>
            <a:ext cx="401260" cy="256784"/>
          </a:xfrm>
          <a:prstGeom prst="rect">
            <a:avLst/>
          </a:prstGeom>
        </p:spPr>
        <p:txBody>
          <a:bodyPr vert="horz" wrap="none" lIns="91440" tIns="45720" rIns="91440" bIns="45720" rtlCol="0" anchor="t">
            <a:normAutofit/>
          </a:bodyPr>
          <a:lstStyle/>
          <a:p>
            <a:pPr algn="ctr"/>
            <a:r>
              <a:rPr lang="en-US" sz="1000" b="1" dirty="0"/>
              <a:t>36 R</a:t>
            </a:r>
            <a:endParaRPr lang="en-US" sz="1100" b="1" dirty="0"/>
          </a:p>
        </p:txBody>
      </p:sp>
      <p:sp>
        <p:nvSpPr>
          <p:cNvPr id="10" name="TextBox 9">
            <a:extLst>
              <a:ext uri="{FF2B5EF4-FFF2-40B4-BE49-F238E27FC236}">
                <a16:creationId xmlns:a16="http://schemas.microsoft.com/office/drawing/2014/main" id="{E4F1B542-D448-2207-E535-80BC1907FAD0}"/>
              </a:ext>
            </a:extLst>
          </p:cNvPr>
          <p:cNvSpPr txBox="1"/>
          <p:nvPr/>
        </p:nvSpPr>
        <p:spPr>
          <a:xfrm>
            <a:off x="5159354" y="2930608"/>
            <a:ext cx="401260" cy="256784"/>
          </a:xfrm>
          <a:prstGeom prst="rect">
            <a:avLst/>
          </a:prstGeom>
        </p:spPr>
        <p:txBody>
          <a:bodyPr vert="horz" wrap="none" lIns="91440" tIns="45720" rIns="91440" bIns="45720" rtlCol="0" anchor="t">
            <a:normAutofit/>
          </a:bodyPr>
          <a:lstStyle/>
          <a:p>
            <a:pPr algn="ctr"/>
            <a:r>
              <a:rPr lang="en-US" sz="1000" b="1" dirty="0"/>
              <a:t>37 R</a:t>
            </a:r>
            <a:endParaRPr lang="en-US" sz="1100" b="1" dirty="0"/>
          </a:p>
        </p:txBody>
      </p:sp>
      <p:sp>
        <p:nvSpPr>
          <p:cNvPr id="11" name="TextBox 10">
            <a:extLst>
              <a:ext uri="{FF2B5EF4-FFF2-40B4-BE49-F238E27FC236}">
                <a16:creationId xmlns:a16="http://schemas.microsoft.com/office/drawing/2014/main" id="{8C9B095D-7996-202A-E7AB-EDA0570FBA7F}"/>
              </a:ext>
            </a:extLst>
          </p:cNvPr>
          <p:cNvSpPr txBox="1"/>
          <p:nvPr/>
        </p:nvSpPr>
        <p:spPr>
          <a:xfrm>
            <a:off x="6218879" y="2928735"/>
            <a:ext cx="401260" cy="256784"/>
          </a:xfrm>
          <a:prstGeom prst="rect">
            <a:avLst/>
          </a:prstGeom>
        </p:spPr>
        <p:txBody>
          <a:bodyPr vert="horz" wrap="none" lIns="91440" tIns="45720" rIns="91440" bIns="45720" rtlCol="0" anchor="t">
            <a:normAutofit/>
          </a:bodyPr>
          <a:lstStyle/>
          <a:p>
            <a:pPr algn="ctr"/>
            <a:r>
              <a:rPr lang="en-US" sz="1000" b="1" dirty="0"/>
              <a:t>36 R</a:t>
            </a:r>
            <a:endParaRPr lang="en-US" sz="1100" b="1" dirty="0"/>
          </a:p>
        </p:txBody>
      </p:sp>
      <p:sp>
        <p:nvSpPr>
          <p:cNvPr id="12" name="TextBox 11">
            <a:extLst>
              <a:ext uri="{FF2B5EF4-FFF2-40B4-BE49-F238E27FC236}">
                <a16:creationId xmlns:a16="http://schemas.microsoft.com/office/drawing/2014/main" id="{52E9CCD4-E29D-1958-04F0-15BAF5411FBB}"/>
              </a:ext>
            </a:extLst>
          </p:cNvPr>
          <p:cNvSpPr txBox="1"/>
          <p:nvPr/>
        </p:nvSpPr>
        <p:spPr>
          <a:xfrm>
            <a:off x="7719941" y="2928735"/>
            <a:ext cx="401260" cy="256784"/>
          </a:xfrm>
          <a:prstGeom prst="rect">
            <a:avLst/>
          </a:prstGeom>
        </p:spPr>
        <p:txBody>
          <a:bodyPr vert="horz" wrap="none" lIns="91440" tIns="45720" rIns="91440" bIns="45720" rtlCol="0" anchor="t">
            <a:normAutofit/>
          </a:bodyPr>
          <a:lstStyle/>
          <a:p>
            <a:pPr algn="ctr"/>
            <a:r>
              <a:rPr lang="en-US" sz="1000" b="1" dirty="0"/>
              <a:t>47 R</a:t>
            </a:r>
            <a:endParaRPr lang="en-US" sz="1100" b="1" dirty="0"/>
          </a:p>
        </p:txBody>
      </p:sp>
      <p:sp>
        <p:nvSpPr>
          <p:cNvPr id="13" name="TextBox 12">
            <a:extLst>
              <a:ext uri="{FF2B5EF4-FFF2-40B4-BE49-F238E27FC236}">
                <a16:creationId xmlns:a16="http://schemas.microsoft.com/office/drawing/2014/main" id="{742E2347-7F67-8EA7-2E88-60288D02D7CB}"/>
              </a:ext>
            </a:extLst>
          </p:cNvPr>
          <p:cNvSpPr txBox="1"/>
          <p:nvPr/>
        </p:nvSpPr>
        <p:spPr>
          <a:xfrm>
            <a:off x="6676513" y="2928735"/>
            <a:ext cx="401260" cy="256784"/>
          </a:xfrm>
          <a:prstGeom prst="rect">
            <a:avLst/>
          </a:prstGeom>
        </p:spPr>
        <p:txBody>
          <a:bodyPr vert="horz" wrap="none" lIns="91440" tIns="45720" rIns="91440" bIns="45720" rtlCol="0" anchor="t">
            <a:normAutofit/>
          </a:bodyPr>
          <a:lstStyle/>
          <a:p>
            <a:pPr algn="ctr"/>
            <a:r>
              <a:rPr lang="en-US" sz="1000" b="1" dirty="0"/>
              <a:t>37 R</a:t>
            </a:r>
            <a:endParaRPr lang="en-US" sz="1100" b="1" dirty="0"/>
          </a:p>
        </p:txBody>
      </p:sp>
      <p:sp>
        <p:nvSpPr>
          <p:cNvPr id="14" name="TextBox 13">
            <a:extLst>
              <a:ext uri="{FF2B5EF4-FFF2-40B4-BE49-F238E27FC236}">
                <a16:creationId xmlns:a16="http://schemas.microsoft.com/office/drawing/2014/main" id="{09E88160-0C1F-6AF6-C26C-FA38B1E844B4}"/>
              </a:ext>
            </a:extLst>
          </p:cNvPr>
          <p:cNvSpPr txBox="1"/>
          <p:nvPr/>
        </p:nvSpPr>
        <p:spPr>
          <a:xfrm>
            <a:off x="8161478" y="2928735"/>
            <a:ext cx="401260" cy="256784"/>
          </a:xfrm>
          <a:prstGeom prst="rect">
            <a:avLst/>
          </a:prstGeom>
        </p:spPr>
        <p:txBody>
          <a:bodyPr vert="horz" wrap="none" lIns="91440" tIns="45720" rIns="91440" bIns="45720" rtlCol="0" anchor="t">
            <a:normAutofit/>
          </a:bodyPr>
          <a:lstStyle/>
          <a:p>
            <a:pPr algn="ctr"/>
            <a:r>
              <a:rPr lang="en-US" sz="1000" b="1" dirty="0"/>
              <a:t>62 R</a:t>
            </a:r>
            <a:endParaRPr lang="en-US" sz="1100" b="1" dirty="0"/>
          </a:p>
        </p:txBody>
      </p:sp>
      <p:sp>
        <p:nvSpPr>
          <p:cNvPr id="7" name="TextBox 6">
            <a:extLst>
              <a:ext uri="{FF2B5EF4-FFF2-40B4-BE49-F238E27FC236}">
                <a16:creationId xmlns:a16="http://schemas.microsoft.com/office/drawing/2014/main" id="{29362B26-CFF8-39C2-3B2A-79CE1E699CEC}"/>
              </a:ext>
            </a:extLst>
          </p:cNvPr>
          <p:cNvSpPr txBox="1"/>
          <p:nvPr/>
        </p:nvSpPr>
        <p:spPr>
          <a:xfrm>
            <a:off x="4355184" y="4394231"/>
            <a:ext cx="4600136" cy="273843"/>
          </a:xfrm>
          <a:prstGeom prst="rect">
            <a:avLst/>
          </a:prstGeom>
        </p:spPr>
        <p:txBody>
          <a:bodyPr vert="horz" wrap="square" lIns="91440" tIns="45720" rIns="91440" bIns="45720" rtlCol="0" anchor="t">
            <a:noAutofit/>
          </a:bodyPr>
          <a:lstStyle/>
          <a:p>
            <a:pPr algn="ctr"/>
            <a:r>
              <a:rPr lang="en-US" sz="1100" dirty="0"/>
              <a:t>Figure 5: </a:t>
            </a:r>
            <a:r>
              <a:rPr lang="en-US" sz="1100" dirty="0">
                <a:effectLst/>
              </a:rPr>
              <a:t>Request size comparison between the three approaches.</a:t>
            </a:r>
          </a:p>
          <a:p>
            <a:pPr algn="ctr"/>
            <a:endParaRPr lang="en-US" sz="1100" dirty="0"/>
          </a:p>
        </p:txBody>
      </p:sp>
      <p:sp>
        <p:nvSpPr>
          <p:cNvPr id="15" name="TextBox 14">
            <a:extLst>
              <a:ext uri="{FF2B5EF4-FFF2-40B4-BE49-F238E27FC236}">
                <a16:creationId xmlns:a16="http://schemas.microsoft.com/office/drawing/2014/main" id="{DF2E0D49-25BF-2797-F86F-6D74C0D73A2F}"/>
              </a:ext>
            </a:extLst>
          </p:cNvPr>
          <p:cNvSpPr txBox="1"/>
          <p:nvPr/>
        </p:nvSpPr>
        <p:spPr>
          <a:xfrm>
            <a:off x="4684602" y="1982782"/>
            <a:ext cx="868949" cy="230110"/>
          </a:xfrm>
          <a:prstGeom prst="rect">
            <a:avLst/>
          </a:prstGeom>
        </p:spPr>
        <p:txBody>
          <a:bodyPr vert="horz" wrap="square" lIns="91440" tIns="45720" rIns="91440" bIns="45720" rtlCol="0" anchor="t">
            <a:noAutofit/>
          </a:bodyPr>
          <a:lstStyle/>
          <a:p>
            <a:pPr algn="l"/>
            <a:r>
              <a:rPr lang="en-US" sz="900" b="1" dirty="0"/>
              <a:t>3. Approach</a:t>
            </a:r>
          </a:p>
        </p:txBody>
      </p:sp>
      <p:sp>
        <p:nvSpPr>
          <p:cNvPr id="16" name="TextBox 15">
            <a:extLst>
              <a:ext uri="{FF2B5EF4-FFF2-40B4-BE49-F238E27FC236}">
                <a16:creationId xmlns:a16="http://schemas.microsoft.com/office/drawing/2014/main" id="{118BCD8B-4E02-FEE4-5F54-35BCC76D3332}"/>
              </a:ext>
            </a:extLst>
          </p:cNvPr>
          <p:cNvSpPr txBox="1"/>
          <p:nvPr/>
        </p:nvSpPr>
        <p:spPr>
          <a:xfrm>
            <a:off x="7719941" y="1042076"/>
            <a:ext cx="876115" cy="230110"/>
          </a:xfrm>
          <a:prstGeom prst="rect">
            <a:avLst/>
          </a:prstGeom>
        </p:spPr>
        <p:txBody>
          <a:bodyPr vert="horz" wrap="square" lIns="91440" tIns="45720" rIns="91440" bIns="45720" rtlCol="0" anchor="t">
            <a:noAutofit/>
          </a:bodyPr>
          <a:lstStyle/>
          <a:p>
            <a:pPr algn="l"/>
            <a:r>
              <a:rPr lang="en-US" sz="900" b="1" dirty="0"/>
              <a:t>1. Approach</a:t>
            </a:r>
          </a:p>
        </p:txBody>
      </p:sp>
      <p:sp>
        <p:nvSpPr>
          <p:cNvPr id="18" name="TextBox 17">
            <a:extLst>
              <a:ext uri="{FF2B5EF4-FFF2-40B4-BE49-F238E27FC236}">
                <a16:creationId xmlns:a16="http://schemas.microsoft.com/office/drawing/2014/main" id="{8A70D213-FD13-DFC8-DFDE-88CC7149E3DE}"/>
              </a:ext>
            </a:extLst>
          </p:cNvPr>
          <p:cNvSpPr txBox="1"/>
          <p:nvPr/>
        </p:nvSpPr>
        <p:spPr>
          <a:xfrm>
            <a:off x="6218879" y="1752672"/>
            <a:ext cx="876115" cy="230110"/>
          </a:xfrm>
          <a:prstGeom prst="rect">
            <a:avLst/>
          </a:prstGeom>
        </p:spPr>
        <p:txBody>
          <a:bodyPr vert="horz" wrap="square" lIns="91440" tIns="45720" rIns="91440" bIns="45720" rtlCol="0" anchor="t">
            <a:noAutofit/>
          </a:bodyPr>
          <a:lstStyle/>
          <a:p>
            <a:pPr algn="l"/>
            <a:r>
              <a:rPr lang="en-US" sz="900" b="1" dirty="0"/>
              <a:t>2. Approach</a:t>
            </a:r>
          </a:p>
        </p:txBody>
      </p:sp>
    </p:spTree>
    <p:extLst>
      <p:ext uri="{BB962C8B-B14F-4D97-AF65-F5344CB8AC3E}">
        <p14:creationId xmlns:p14="http://schemas.microsoft.com/office/powerpoint/2010/main" val="3157522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CAF6-C896-2646-FAEA-E622C0DF2282}"/>
              </a:ext>
            </a:extLst>
          </p:cNvPr>
          <p:cNvSpPr>
            <a:spLocks noGrp="1"/>
          </p:cNvSpPr>
          <p:nvPr>
            <p:ph type="title"/>
          </p:nvPr>
        </p:nvSpPr>
        <p:spPr/>
        <p:txBody>
          <a:bodyPr>
            <a:normAutofit fontScale="90000"/>
          </a:bodyPr>
          <a:lstStyle/>
          <a:p>
            <a:r>
              <a:rPr lang="en-US" dirty="0"/>
              <a:t>Most significant results: Network response size</a:t>
            </a:r>
          </a:p>
        </p:txBody>
      </p:sp>
      <p:sp>
        <p:nvSpPr>
          <p:cNvPr id="3" name="Text Placeholder 2">
            <a:extLst>
              <a:ext uri="{FF2B5EF4-FFF2-40B4-BE49-F238E27FC236}">
                <a16:creationId xmlns:a16="http://schemas.microsoft.com/office/drawing/2014/main" id="{38CFFD9D-0080-8959-6376-916E603924CD}"/>
              </a:ext>
            </a:extLst>
          </p:cNvPr>
          <p:cNvSpPr>
            <a:spLocks noGrp="1"/>
          </p:cNvSpPr>
          <p:nvPr>
            <p:ph type="body" sz="quarter" idx="14"/>
          </p:nvPr>
        </p:nvSpPr>
        <p:spPr>
          <a:xfrm>
            <a:off x="180002" y="607500"/>
            <a:ext cx="3450664" cy="4050000"/>
          </a:xfrm>
        </p:spPr>
        <p:txBody>
          <a:bodyPr/>
          <a:lstStyle/>
          <a:p>
            <a:endParaRPr lang="en-US" dirty="0"/>
          </a:p>
          <a:p>
            <a:r>
              <a:rPr lang="en-US" dirty="0"/>
              <a:t>Shared caching layer brings great improvements.</a:t>
            </a:r>
          </a:p>
          <a:p>
            <a:endParaRPr lang="en-US" dirty="0"/>
          </a:p>
          <a:p>
            <a:r>
              <a:rPr lang="en-US" dirty="0"/>
              <a:t>Query reduction does not make a significant difference.</a:t>
            </a:r>
          </a:p>
        </p:txBody>
      </p:sp>
      <p:sp>
        <p:nvSpPr>
          <p:cNvPr id="4" name="Footer Placeholder 3">
            <a:extLst>
              <a:ext uri="{FF2B5EF4-FFF2-40B4-BE49-F238E27FC236}">
                <a16:creationId xmlns:a16="http://schemas.microsoft.com/office/drawing/2014/main" id="{87D41735-F5F6-8D8A-E30C-FCA8BFFE7093}"/>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FC8E8DF2-3D31-26F2-224E-042090D605CC}"/>
              </a:ext>
            </a:extLst>
          </p:cNvPr>
          <p:cNvSpPr>
            <a:spLocks noGrp="1"/>
          </p:cNvSpPr>
          <p:nvPr>
            <p:ph type="sldNum" sz="quarter" idx="13"/>
          </p:nvPr>
        </p:nvSpPr>
        <p:spPr/>
        <p:txBody>
          <a:bodyPr/>
          <a:lstStyle/>
          <a:p>
            <a:fld id="{9C057DB4-583E-41A7-BD94-987342018C17}" type="slidenum">
              <a:rPr lang="en-GB" smtClean="0"/>
              <a:pPr/>
              <a:t>13</a:t>
            </a:fld>
            <a:endParaRPr lang="en-GB" dirty="0"/>
          </a:p>
        </p:txBody>
      </p:sp>
      <p:pic>
        <p:nvPicPr>
          <p:cNvPr id="7" name="Picture 6">
            <a:extLst>
              <a:ext uri="{FF2B5EF4-FFF2-40B4-BE49-F238E27FC236}">
                <a16:creationId xmlns:a16="http://schemas.microsoft.com/office/drawing/2014/main" id="{689841E0-E243-49F6-641E-375B8837B080}"/>
              </a:ext>
            </a:extLst>
          </p:cNvPr>
          <p:cNvPicPr>
            <a:picLocks noChangeAspect="1"/>
          </p:cNvPicPr>
          <p:nvPr/>
        </p:nvPicPr>
        <p:blipFill>
          <a:blip r:embed="rId3"/>
          <a:stretch>
            <a:fillRect/>
          </a:stretch>
        </p:blipFill>
        <p:spPr>
          <a:xfrm>
            <a:off x="3630665" y="771750"/>
            <a:ext cx="5333334" cy="3600000"/>
          </a:xfrm>
          <a:prstGeom prst="rect">
            <a:avLst/>
          </a:prstGeom>
        </p:spPr>
      </p:pic>
      <p:sp>
        <p:nvSpPr>
          <p:cNvPr id="6" name="TextBox 5">
            <a:extLst>
              <a:ext uri="{FF2B5EF4-FFF2-40B4-BE49-F238E27FC236}">
                <a16:creationId xmlns:a16="http://schemas.microsoft.com/office/drawing/2014/main" id="{8AA1F2E6-EA5A-61BF-F7BD-995556CF3EB8}"/>
              </a:ext>
            </a:extLst>
          </p:cNvPr>
          <p:cNvSpPr txBox="1"/>
          <p:nvPr/>
        </p:nvSpPr>
        <p:spPr>
          <a:xfrm>
            <a:off x="4598877" y="2847483"/>
            <a:ext cx="401260" cy="256784"/>
          </a:xfrm>
          <a:prstGeom prst="rect">
            <a:avLst/>
          </a:prstGeom>
        </p:spPr>
        <p:txBody>
          <a:bodyPr vert="horz" wrap="none" lIns="91440" tIns="45720" rIns="91440" bIns="45720" rtlCol="0" anchor="t">
            <a:normAutofit/>
          </a:bodyPr>
          <a:lstStyle/>
          <a:p>
            <a:pPr algn="ctr"/>
            <a:r>
              <a:rPr lang="en-US" sz="1000" b="1" dirty="0"/>
              <a:t>36 R</a:t>
            </a:r>
            <a:endParaRPr lang="en-US" sz="1100" b="1" dirty="0"/>
          </a:p>
        </p:txBody>
      </p:sp>
      <p:sp>
        <p:nvSpPr>
          <p:cNvPr id="9" name="TextBox 8">
            <a:extLst>
              <a:ext uri="{FF2B5EF4-FFF2-40B4-BE49-F238E27FC236}">
                <a16:creationId xmlns:a16="http://schemas.microsoft.com/office/drawing/2014/main" id="{FE7DA471-7AB5-F855-1552-3B3D3B37845D}"/>
              </a:ext>
            </a:extLst>
          </p:cNvPr>
          <p:cNvSpPr txBox="1"/>
          <p:nvPr/>
        </p:nvSpPr>
        <p:spPr>
          <a:xfrm>
            <a:off x="5026315" y="2847483"/>
            <a:ext cx="401260" cy="256784"/>
          </a:xfrm>
          <a:prstGeom prst="rect">
            <a:avLst/>
          </a:prstGeom>
        </p:spPr>
        <p:txBody>
          <a:bodyPr vert="horz" wrap="none" lIns="91440" tIns="45720" rIns="91440" bIns="45720" rtlCol="0" anchor="t">
            <a:normAutofit/>
          </a:bodyPr>
          <a:lstStyle/>
          <a:p>
            <a:pPr algn="ctr"/>
            <a:r>
              <a:rPr lang="en-US" sz="1000" b="1" dirty="0"/>
              <a:t>37 R</a:t>
            </a:r>
            <a:endParaRPr lang="en-US" sz="1100" b="1" dirty="0"/>
          </a:p>
        </p:txBody>
      </p:sp>
      <p:sp>
        <p:nvSpPr>
          <p:cNvPr id="10" name="TextBox 9">
            <a:extLst>
              <a:ext uri="{FF2B5EF4-FFF2-40B4-BE49-F238E27FC236}">
                <a16:creationId xmlns:a16="http://schemas.microsoft.com/office/drawing/2014/main" id="{4009A60E-73B2-6756-7C49-B95728EA97C2}"/>
              </a:ext>
            </a:extLst>
          </p:cNvPr>
          <p:cNvSpPr txBox="1"/>
          <p:nvPr/>
        </p:nvSpPr>
        <p:spPr>
          <a:xfrm>
            <a:off x="6148970" y="2847483"/>
            <a:ext cx="401260" cy="256784"/>
          </a:xfrm>
          <a:prstGeom prst="rect">
            <a:avLst/>
          </a:prstGeom>
        </p:spPr>
        <p:txBody>
          <a:bodyPr vert="horz" wrap="none" lIns="91440" tIns="45720" rIns="91440" bIns="45720" rtlCol="0" anchor="t">
            <a:normAutofit/>
          </a:bodyPr>
          <a:lstStyle/>
          <a:p>
            <a:pPr algn="ctr"/>
            <a:r>
              <a:rPr lang="en-US" sz="1000" b="1" dirty="0"/>
              <a:t>36 R</a:t>
            </a:r>
            <a:endParaRPr lang="en-US" sz="1100" b="1" dirty="0"/>
          </a:p>
        </p:txBody>
      </p:sp>
      <p:sp>
        <p:nvSpPr>
          <p:cNvPr id="11" name="TextBox 10">
            <a:extLst>
              <a:ext uri="{FF2B5EF4-FFF2-40B4-BE49-F238E27FC236}">
                <a16:creationId xmlns:a16="http://schemas.microsoft.com/office/drawing/2014/main" id="{32915B7C-8E3F-EB48-C0B4-1290925745C3}"/>
              </a:ext>
            </a:extLst>
          </p:cNvPr>
          <p:cNvSpPr txBox="1"/>
          <p:nvPr/>
        </p:nvSpPr>
        <p:spPr>
          <a:xfrm>
            <a:off x="6612660" y="2847483"/>
            <a:ext cx="401260" cy="256784"/>
          </a:xfrm>
          <a:prstGeom prst="rect">
            <a:avLst/>
          </a:prstGeom>
        </p:spPr>
        <p:txBody>
          <a:bodyPr vert="horz" wrap="none" lIns="91440" tIns="45720" rIns="91440" bIns="45720" rtlCol="0" anchor="t">
            <a:normAutofit/>
          </a:bodyPr>
          <a:lstStyle/>
          <a:p>
            <a:pPr algn="ctr"/>
            <a:r>
              <a:rPr lang="en-US" sz="1000" b="1" dirty="0"/>
              <a:t>37 R</a:t>
            </a:r>
            <a:endParaRPr lang="en-US" sz="1100" b="1" dirty="0"/>
          </a:p>
        </p:txBody>
      </p:sp>
      <p:sp>
        <p:nvSpPr>
          <p:cNvPr id="12" name="TextBox 11">
            <a:extLst>
              <a:ext uri="{FF2B5EF4-FFF2-40B4-BE49-F238E27FC236}">
                <a16:creationId xmlns:a16="http://schemas.microsoft.com/office/drawing/2014/main" id="{E3BE9E1F-69C0-0180-4480-1B8BD1D79442}"/>
              </a:ext>
            </a:extLst>
          </p:cNvPr>
          <p:cNvSpPr txBox="1"/>
          <p:nvPr/>
        </p:nvSpPr>
        <p:spPr>
          <a:xfrm>
            <a:off x="7700242" y="2847483"/>
            <a:ext cx="401260" cy="256784"/>
          </a:xfrm>
          <a:prstGeom prst="rect">
            <a:avLst/>
          </a:prstGeom>
        </p:spPr>
        <p:txBody>
          <a:bodyPr vert="horz" wrap="none" lIns="91440" tIns="45720" rIns="91440" bIns="45720" rtlCol="0" anchor="t">
            <a:normAutofit/>
          </a:bodyPr>
          <a:lstStyle/>
          <a:p>
            <a:pPr algn="ctr"/>
            <a:r>
              <a:rPr lang="en-US" sz="1000" b="1" dirty="0"/>
              <a:t>47 R</a:t>
            </a:r>
            <a:endParaRPr lang="en-US" sz="1100" b="1" dirty="0"/>
          </a:p>
        </p:txBody>
      </p:sp>
      <p:sp>
        <p:nvSpPr>
          <p:cNvPr id="13" name="TextBox 12">
            <a:extLst>
              <a:ext uri="{FF2B5EF4-FFF2-40B4-BE49-F238E27FC236}">
                <a16:creationId xmlns:a16="http://schemas.microsoft.com/office/drawing/2014/main" id="{90C7BC38-75CB-29EF-E096-F4FC4A72DA4E}"/>
              </a:ext>
            </a:extLst>
          </p:cNvPr>
          <p:cNvSpPr txBox="1"/>
          <p:nvPr/>
        </p:nvSpPr>
        <p:spPr>
          <a:xfrm>
            <a:off x="8140806" y="2847483"/>
            <a:ext cx="401260" cy="256784"/>
          </a:xfrm>
          <a:prstGeom prst="rect">
            <a:avLst/>
          </a:prstGeom>
        </p:spPr>
        <p:txBody>
          <a:bodyPr vert="horz" wrap="none" lIns="91440" tIns="45720" rIns="91440" bIns="45720" rtlCol="0" anchor="t">
            <a:normAutofit/>
          </a:bodyPr>
          <a:lstStyle/>
          <a:p>
            <a:pPr algn="ctr"/>
            <a:r>
              <a:rPr lang="en-US" sz="1000" b="1" dirty="0"/>
              <a:t>62 R</a:t>
            </a:r>
            <a:endParaRPr lang="en-US" sz="1100" b="1" dirty="0"/>
          </a:p>
        </p:txBody>
      </p:sp>
      <p:sp>
        <p:nvSpPr>
          <p:cNvPr id="14" name="TextBox 13">
            <a:extLst>
              <a:ext uri="{FF2B5EF4-FFF2-40B4-BE49-F238E27FC236}">
                <a16:creationId xmlns:a16="http://schemas.microsoft.com/office/drawing/2014/main" id="{C8A6B990-5BFC-6E36-126F-D9CD8FBB1267}"/>
              </a:ext>
            </a:extLst>
          </p:cNvPr>
          <p:cNvSpPr txBox="1"/>
          <p:nvPr/>
        </p:nvSpPr>
        <p:spPr>
          <a:xfrm>
            <a:off x="4250162" y="4389832"/>
            <a:ext cx="4705158" cy="273843"/>
          </a:xfrm>
          <a:prstGeom prst="rect">
            <a:avLst/>
          </a:prstGeom>
        </p:spPr>
        <p:txBody>
          <a:bodyPr vert="horz" wrap="square" lIns="91440" tIns="45720" rIns="91440" bIns="45720" rtlCol="0" anchor="t">
            <a:noAutofit/>
          </a:bodyPr>
          <a:lstStyle/>
          <a:p>
            <a:pPr algn="ctr"/>
            <a:r>
              <a:rPr lang="en-US" sz="1100" dirty="0"/>
              <a:t>Figure 6: </a:t>
            </a:r>
            <a:r>
              <a:rPr lang="en-US" sz="1100" dirty="0">
                <a:effectLst/>
              </a:rPr>
              <a:t>Response size comparison between the three approaches.</a:t>
            </a:r>
          </a:p>
          <a:p>
            <a:pPr algn="ctr"/>
            <a:endParaRPr lang="en-US" sz="1100" dirty="0"/>
          </a:p>
        </p:txBody>
      </p:sp>
      <p:sp>
        <p:nvSpPr>
          <p:cNvPr id="8" name="TextBox 7">
            <a:extLst>
              <a:ext uri="{FF2B5EF4-FFF2-40B4-BE49-F238E27FC236}">
                <a16:creationId xmlns:a16="http://schemas.microsoft.com/office/drawing/2014/main" id="{D89467D3-D4D8-AAE7-6FBC-9FF1245289BC}"/>
              </a:ext>
            </a:extLst>
          </p:cNvPr>
          <p:cNvSpPr txBox="1"/>
          <p:nvPr/>
        </p:nvSpPr>
        <p:spPr>
          <a:xfrm>
            <a:off x="8706678" y="4562061"/>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sp>
        <p:nvSpPr>
          <p:cNvPr id="15" name="TextBox 14">
            <a:extLst>
              <a:ext uri="{FF2B5EF4-FFF2-40B4-BE49-F238E27FC236}">
                <a16:creationId xmlns:a16="http://schemas.microsoft.com/office/drawing/2014/main" id="{24FE2057-E046-9BFA-CC8A-C7F07ED0C5E1}"/>
              </a:ext>
            </a:extLst>
          </p:cNvPr>
          <p:cNvSpPr txBox="1"/>
          <p:nvPr/>
        </p:nvSpPr>
        <p:spPr>
          <a:xfrm>
            <a:off x="4591840" y="1809162"/>
            <a:ext cx="868949" cy="230110"/>
          </a:xfrm>
          <a:prstGeom prst="rect">
            <a:avLst/>
          </a:prstGeom>
        </p:spPr>
        <p:txBody>
          <a:bodyPr vert="horz" wrap="square" lIns="91440" tIns="45720" rIns="91440" bIns="45720" rtlCol="0" anchor="t">
            <a:noAutofit/>
          </a:bodyPr>
          <a:lstStyle/>
          <a:p>
            <a:pPr algn="l"/>
            <a:r>
              <a:rPr lang="en-US" sz="900" b="1" dirty="0"/>
              <a:t>3. Approach</a:t>
            </a:r>
          </a:p>
        </p:txBody>
      </p:sp>
      <p:sp>
        <p:nvSpPr>
          <p:cNvPr id="16" name="TextBox 15">
            <a:extLst>
              <a:ext uri="{FF2B5EF4-FFF2-40B4-BE49-F238E27FC236}">
                <a16:creationId xmlns:a16="http://schemas.microsoft.com/office/drawing/2014/main" id="{4EEB493C-8ED2-338E-1202-66CD63C77B25}"/>
              </a:ext>
            </a:extLst>
          </p:cNvPr>
          <p:cNvSpPr txBox="1"/>
          <p:nvPr/>
        </p:nvSpPr>
        <p:spPr>
          <a:xfrm>
            <a:off x="7667828" y="1108350"/>
            <a:ext cx="876115" cy="230110"/>
          </a:xfrm>
          <a:prstGeom prst="rect">
            <a:avLst/>
          </a:prstGeom>
        </p:spPr>
        <p:txBody>
          <a:bodyPr vert="horz" wrap="square" lIns="91440" tIns="45720" rIns="91440" bIns="45720" rtlCol="0" anchor="t">
            <a:noAutofit/>
          </a:bodyPr>
          <a:lstStyle/>
          <a:p>
            <a:pPr algn="l"/>
            <a:r>
              <a:rPr lang="en-US" sz="900" b="1" dirty="0"/>
              <a:t>1. Approach</a:t>
            </a:r>
          </a:p>
        </p:txBody>
      </p:sp>
      <p:sp>
        <p:nvSpPr>
          <p:cNvPr id="17" name="TextBox 16">
            <a:extLst>
              <a:ext uri="{FF2B5EF4-FFF2-40B4-BE49-F238E27FC236}">
                <a16:creationId xmlns:a16="http://schemas.microsoft.com/office/drawing/2014/main" id="{15ECD317-70DD-1067-9412-0C516F7B21F8}"/>
              </a:ext>
            </a:extLst>
          </p:cNvPr>
          <p:cNvSpPr txBox="1"/>
          <p:nvPr/>
        </p:nvSpPr>
        <p:spPr>
          <a:xfrm>
            <a:off x="6148970" y="1758459"/>
            <a:ext cx="876115" cy="230110"/>
          </a:xfrm>
          <a:prstGeom prst="rect">
            <a:avLst/>
          </a:prstGeom>
        </p:spPr>
        <p:txBody>
          <a:bodyPr vert="horz" wrap="square" lIns="91440" tIns="45720" rIns="91440" bIns="45720" rtlCol="0" anchor="t">
            <a:noAutofit/>
          </a:bodyPr>
          <a:lstStyle/>
          <a:p>
            <a:pPr algn="l"/>
            <a:r>
              <a:rPr lang="en-US" sz="900" b="1" dirty="0"/>
              <a:t>2. Approach</a:t>
            </a:r>
          </a:p>
        </p:txBody>
      </p:sp>
    </p:spTree>
    <p:extLst>
      <p:ext uri="{BB962C8B-B14F-4D97-AF65-F5344CB8AC3E}">
        <p14:creationId xmlns:p14="http://schemas.microsoft.com/office/powerpoint/2010/main" val="1408579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9616-8283-EDEA-90D6-CD7B9DCFA089}"/>
              </a:ext>
            </a:extLst>
          </p:cNvPr>
          <p:cNvSpPr>
            <a:spLocks noGrp="1"/>
          </p:cNvSpPr>
          <p:nvPr>
            <p:ph type="title"/>
          </p:nvPr>
        </p:nvSpPr>
        <p:spPr>
          <a:xfrm>
            <a:off x="184340" y="223277"/>
            <a:ext cx="8775320" cy="439153"/>
          </a:xfrm>
        </p:spPr>
        <p:txBody>
          <a:bodyPr>
            <a:normAutofit fontScale="90000"/>
          </a:bodyPr>
          <a:lstStyle/>
          <a:p>
            <a:r>
              <a:rPr lang="en-US" dirty="0"/>
              <a:t>Summary: Put the results into context</a:t>
            </a:r>
          </a:p>
        </p:txBody>
      </p:sp>
      <p:sp>
        <p:nvSpPr>
          <p:cNvPr id="4" name="Footer Placeholder 3">
            <a:extLst>
              <a:ext uri="{FF2B5EF4-FFF2-40B4-BE49-F238E27FC236}">
                <a16:creationId xmlns:a16="http://schemas.microsoft.com/office/drawing/2014/main" id="{BDAAFAFA-8E49-3322-175D-0EC22FF006A2}"/>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D21ED3CF-FDE3-5D81-0784-13A440130BB5}"/>
              </a:ext>
            </a:extLst>
          </p:cNvPr>
          <p:cNvSpPr>
            <a:spLocks noGrp="1"/>
          </p:cNvSpPr>
          <p:nvPr>
            <p:ph type="sldNum" sz="quarter" idx="13"/>
          </p:nvPr>
        </p:nvSpPr>
        <p:spPr/>
        <p:txBody>
          <a:bodyPr/>
          <a:lstStyle/>
          <a:p>
            <a:fld id="{9C057DB4-583E-41A7-BD94-987342018C17}" type="slidenum">
              <a:rPr lang="en-GB" smtClean="0"/>
              <a:pPr/>
              <a:t>14</a:t>
            </a:fld>
            <a:endParaRPr lang="en-GB" dirty="0"/>
          </a:p>
        </p:txBody>
      </p:sp>
      <p:graphicFrame>
        <p:nvGraphicFramePr>
          <p:cNvPr id="17" name="Text Placeholder 2">
            <a:extLst>
              <a:ext uri="{FF2B5EF4-FFF2-40B4-BE49-F238E27FC236}">
                <a16:creationId xmlns:a16="http://schemas.microsoft.com/office/drawing/2014/main" id="{A0C7E539-7F7E-8495-DCFA-8A1896803D1C}"/>
              </a:ext>
            </a:extLst>
          </p:cNvPr>
          <p:cNvGraphicFramePr/>
          <p:nvPr/>
        </p:nvGraphicFramePr>
        <p:xfrm>
          <a:off x="1013493" y="214763"/>
          <a:ext cx="7108333" cy="4713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Graphic 2" descr="Confused face with solid fill with solid fill">
            <a:extLst>
              <a:ext uri="{FF2B5EF4-FFF2-40B4-BE49-F238E27FC236}">
                <a16:creationId xmlns:a16="http://schemas.microsoft.com/office/drawing/2014/main" id="{4811631E-1EEC-C384-47E8-026E374D19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093" y="1203089"/>
            <a:ext cx="914400" cy="914400"/>
          </a:xfrm>
          <a:prstGeom prst="rect">
            <a:avLst/>
          </a:prstGeom>
        </p:spPr>
      </p:pic>
      <p:pic>
        <p:nvPicPr>
          <p:cNvPr id="6" name="Graphic 5" descr="Smiling face with solid fill with solid fill">
            <a:extLst>
              <a:ext uri="{FF2B5EF4-FFF2-40B4-BE49-F238E27FC236}">
                <a16:creationId xmlns:a16="http://schemas.microsoft.com/office/drawing/2014/main" id="{FB47B3A6-71B0-0010-677E-24206D4B3FB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093" y="3065912"/>
            <a:ext cx="914400" cy="914400"/>
          </a:xfrm>
          <a:prstGeom prst="rect">
            <a:avLst/>
          </a:prstGeom>
        </p:spPr>
      </p:pic>
    </p:spTree>
    <p:extLst>
      <p:ext uri="{BB962C8B-B14F-4D97-AF65-F5344CB8AC3E}">
        <p14:creationId xmlns:p14="http://schemas.microsoft.com/office/powerpoint/2010/main" val="39198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CE9E-9BB4-9272-0E0D-3BE6D7C58C5D}"/>
              </a:ext>
            </a:extLst>
          </p:cNvPr>
          <p:cNvSpPr>
            <a:spLocks noGrp="1"/>
          </p:cNvSpPr>
          <p:nvPr>
            <p:ph type="title"/>
          </p:nvPr>
        </p:nvSpPr>
        <p:spPr/>
        <p:txBody>
          <a:bodyPr>
            <a:normAutofit fontScale="90000"/>
          </a:bodyPr>
          <a:lstStyle/>
          <a:p>
            <a:r>
              <a:rPr lang="en-US" dirty="0"/>
              <a:t>Future aspects</a:t>
            </a:r>
          </a:p>
        </p:txBody>
      </p:sp>
      <p:sp>
        <p:nvSpPr>
          <p:cNvPr id="3" name="Text Placeholder 2">
            <a:extLst>
              <a:ext uri="{FF2B5EF4-FFF2-40B4-BE49-F238E27FC236}">
                <a16:creationId xmlns:a16="http://schemas.microsoft.com/office/drawing/2014/main" id="{6AA33621-DEDB-B38D-A307-F88486C9D451}"/>
              </a:ext>
            </a:extLst>
          </p:cNvPr>
          <p:cNvSpPr>
            <a:spLocks noGrp="1"/>
          </p:cNvSpPr>
          <p:nvPr>
            <p:ph type="body" sz="quarter" idx="14"/>
          </p:nvPr>
        </p:nvSpPr>
        <p:spPr/>
        <p:txBody>
          <a:bodyPr/>
          <a:lstStyle/>
          <a:p>
            <a:r>
              <a:rPr lang="en-US" dirty="0"/>
              <a:t>Try query reduction functionality on a </a:t>
            </a:r>
            <a:r>
              <a:rPr lang="en-US"/>
              <a:t>different architecture</a:t>
            </a:r>
            <a:r>
              <a:rPr lang="en-US" dirty="0"/>
              <a:t>.	</a:t>
            </a:r>
          </a:p>
        </p:txBody>
      </p:sp>
      <p:sp>
        <p:nvSpPr>
          <p:cNvPr id="4" name="Footer Placeholder 3">
            <a:extLst>
              <a:ext uri="{FF2B5EF4-FFF2-40B4-BE49-F238E27FC236}">
                <a16:creationId xmlns:a16="http://schemas.microsoft.com/office/drawing/2014/main" id="{10BA375E-3008-7A60-65B8-FB8904DC5A11}"/>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7C9B93A3-49C5-5696-E880-54A6FD50D172}"/>
              </a:ext>
            </a:extLst>
          </p:cNvPr>
          <p:cNvSpPr>
            <a:spLocks noGrp="1"/>
          </p:cNvSpPr>
          <p:nvPr>
            <p:ph type="sldNum" sz="quarter" idx="13"/>
          </p:nvPr>
        </p:nvSpPr>
        <p:spPr/>
        <p:txBody>
          <a:bodyPr/>
          <a:lstStyle/>
          <a:p>
            <a:fld id="{9C057DB4-583E-41A7-BD94-987342018C17}" type="slidenum">
              <a:rPr lang="en-GB" smtClean="0"/>
              <a:pPr/>
              <a:t>15</a:t>
            </a:fld>
            <a:endParaRPr lang="en-GB" dirty="0"/>
          </a:p>
        </p:txBody>
      </p:sp>
      <p:pic>
        <p:nvPicPr>
          <p:cNvPr id="6" name="Picture 5">
            <a:extLst>
              <a:ext uri="{FF2B5EF4-FFF2-40B4-BE49-F238E27FC236}">
                <a16:creationId xmlns:a16="http://schemas.microsoft.com/office/drawing/2014/main" id="{7A38FB83-F8A8-261B-9AFE-A65F2120B6AF}"/>
              </a:ext>
            </a:extLst>
          </p:cNvPr>
          <p:cNvPicPr>
            <a:picLocks noChangeAspect="1"/>
          </p:cNvPicPr>
          <p:nvPr/>
        </p:nvPicPr>
        <p:blipFill>
          <a:blip r:embed="rId3"/>
          <a:stretch>
            <a:fillRect/>
          </a:stretch>
        </p:blipFill>
        <p:spPr>
          <a:xfrm>
            <a:off x="681460" y="1138175"/>
            <a:ext cx="7772400" cy="3281680"/>
          </a:xfrm>
          <a:prstGeom prst="rect">
            <a:avLst/>
          </a:prstGeom>
        </p:spPr>
      </p:pic>
      <p:sp>
        <p:nvSpPr>
          <p:cNvPr id="7" name="TextBox 6">
            <a:extLst>
              <a:ext uri="{FF2B5EF4-FFF2-40B4-BE49-F238E27FC236}">
                <a16:creationId xmlns:a16="http://schemas.microsoft.com/office/drawing/2014/main" id="{6A2466CE-E27F-7F9C-19FB-4287677A4240}"/>
              </a:ext>
            </a:extLst>
          </p:cNvPr>
          <p:cNvSpPr txBox="1"/>
          <p:nvPr/>
        </p:nvSpPr>
        <p:spPr>
          <a:xfrm>
            <a:off x="681460" y="4409867"/>
            <a:ext cx="7772400" cy="273843"/>
          </a:xfrm>
          <a:prstGeom prst="rect">
            <a:avLst/>
          </a:prstGeom>
        </p:spPr>
        <p:txBody>
          <a:bodyPr vert="horz" wrap="square" lIns="91440" tIns="45720" rIns="91440" bIns="45720" rtlCol="0" anchor="t">
            <a:noAutofit/>
          </a:bodyPr>
          <a:lstStyle/>
          <a:p>
            <a:pPr algn="ctr"/>
            <a:r>
              <a:rPr lang="en-US" sz="1100" dirty="0"/>
              <a:t>Figure 8: </a:t>
            </a:r>
            <a:r>
              <a:rPr lang="en-US" sz="1100" dirty="0">
                <a:effectLst/>
              </a:rPr>
              <a:t>A journey through an application that might benefit from query reduction.</a:t>
            </a:r>
          </a:p>
          <a:p>
            <a:pPr algn="ctr"/>
            <a:endParaRPr lang="en-US" sz="1100" dirty="0">
              <a:effectLst/>
            </a:endParaRPr>
          </a:p>
          <a:p>
            <a:pPr algn="ctr"/>
            <a:endParaRPr lang="en-US" sz="1100" dirty="0"/>
          </a:p>
        </p:txBody>
      </p:sp>
    </p:spTree>
    <p:extLst>
      <p:ext uri="{BB962C8B-B14F-4D97-AF65-F5344CB8AC3E}">
        <p14:creationId xmlns:p14="http://schemas.microsoft.com/office/powerpoint/2010/main" val="4151389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4C83-DC45-F1E4-EB40-4692C24CDB9E}"/>
              </a:ext>
            </a:extLst>
          </p:cNvPr>
          <p:cNvSpPr>
            <a:spLocks noGrp="1"/>
          </p:cNvSpPr>
          <p:nvPr>
            <p:ph type="title"/>
          </p:nvPr>
        </p:nvSpPr>
        <p:spPr/>
        <p:txBody>
          <a:bodyPr/>
          <a:lstStyle/>
          <a:p>
            <a:r>
              <a:rPr lang="en-US" dirty="0">
                <a:solidFill>
                  <a:srgbClr val="005A96"/>
                </a:solidFill>
              </a:rPr>
              <a:t>Thank you for listening</a:t>
            </a:r>
          </a:p>
        </p:txBody>
      </p:sp>
      <p:sp>
        <p:nvSpPr>
          <p:cNvPr id="3" name="Text Placeholder 2">
            <a:extLst>
              <a:ext uri="{FF2B5EF4-FFF2-40B4-BE49-F238E27FC236}">
                <a16:creationId xmlns:a16="http://schemas.microsoft.com/office/drawing/2014/main" id="{E20A6637-C2D3-9BC5-3136-BFEA7B49E826}"/>
              </a:ext>
            </a:extLst>
          </p:cNvPr>
          <p:cNvSpPr>
            <a:spLocks noGrp="1"/>
          </p:cNvSpPr>
          <p:nvPr>
            <p:ph type="body" sz="quarter" idx="10"/>
          </p:nvPr>
        </p:nvSpPr>
        <p:spPr/>
        <p:txBody>
          <a:bodyPr>
            <a:normAutofit lnSpcReduction="10000"/>
          </a:bodyPr>
          <a:lstStyle/>
          <a:p>
            <a:r>
              <a:rPr lang="en-US" dirty="0">
                <a:solidFill>
                  <a:schemeClr val="tx1"/>
                </a:solidFill>
              </a:rPr>
              <a:t>Mold Florian</a:t>
            </a:r>
          </a:p>
        </p:txBody>
      </p:sp>
    </p:spTree>
    <p:extLst>
      <p:ext uri="{BB962C8B-B14F-4D97-AF65-F5344CB8AC3E}">
        <p14:creationId xmlns:p14="http://schemas.microsoft.com/office/powerpoint/2010/main" val="167347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4BED-84CF-6D88-620C-AD186DE70FDE}"/>
              </a:ext>
            </a:extLst>
          </p:cNvPr>
          <p:cNvSpPr>
            <a:spLocks noGrp="1"/>
          </p:cNvSpPr>
          <p:nvPr>
            <p:ph type="title"/>
          </p:nvPr>
        </p:nvSpPr>
        <p:spPr/>
        <p:txBody>
          <a:bodyPr>
            <a:normAutofit fontScale="90000"/>
          </a:bodyPr>
          <a:lstStyle/>
          <a:p>
            <a:r>
              <a:rPr lang="en-US" dirty="0"/>
              <a:t>Sources</a:t>
            </a:r>
          </a:p>
        </p:txBody>
      </p:sp>
      <p:sp>
        <p:nvSpPr>
          <p:cNvPr id="3" name="Text Placeholder 2">
            <a:extLst>
              <a:ext uri="{FF2B5EF4-FFF2-40B4-BE49-F238E27FC236}">
                <a16:creationId xmlns:a16="http://schemas.microsoft.com/office/drawing/2014/main" id="{D037C4C1-F3B7-4114-2AF3-34CE5ABC7BD1}"/>
              </a:ext>
            </a:extLst>
          </p:cNvPr>
          <p:cNvSpPr>
            <a:spLocks noGrp="1"/>
          </p:cNvSpPr>
          <p:nvPr>
            <p:ph type="body" sz="quarter" idx="14"/>
          </p:nvPr>
        </p:nvSpPr>
        <p:spPr/>
        <p:txBody>
          <a:bodyPr/>
          <a:lstStyle/>
          <a:p>
            <a:pPr marL="457200" indent="-457200">
              <a:buFont typeface="+mj-lt"/>
              <a:buAutoNum type="arabicPeriod"/>
            </a:pPr>
            <a:r>
              <a:rPr lang="en-US" dirty="0">
                <a:effectLst/>
                <a:latin typeface="+mn-lt"/>
              </a:rPr>
              <a:t>Michael </a:t>
            </a:r>
            <a:r>
              <a:rPr lang="en-US" dirty="0" err="1">
                <a:effectLst/>
                <a:latin typeface="+mn-lt"/>
              </a:rPr>
              <a:t>Geers</a:t>
            </a:r>
            <a:r>
              <a:rPr lang="en-US" dirty="0">
                <a:effectLst/>
                <a:latin typeface="+mn-lt"/>
              </a:rPr>
              <a:t>. Micro frontends in action. </a:t>
            </a:r>
            <a:r>
              <a:rPr lang="en-US" dirty="0" err="1">
                <a:effectLst/>
                <a:latin typeface="+mn-lt"/>
              </a:rPr>
              <a:t>en</a:t>
            </a:r>
            <a:r>
              <a:rPr lang="en-US" dirty="0">
                <a:effectLst/>
                <a:latin typeface="+mn-lt"/>
              </a:rPr>
              <a:t>. Simon and Schuster, 2020. ISBN: 978-161729-687-1.</a:t>
            </a:r>
          </a:p>
          <a:p>
            <a:pPr marL="457200" indent="-457200">
              <a:buFont typeface="+mj-lt"/>
              <a:buAutoNum type="arabicPeriod"/>
            </a:pPr>
            <a:r>
              <a:rPr lang="en-US" dirty="0">
                <a:solidFill>
                  <a:srgbClr val="000000"/>
                </a:solidFill>
                <a:effectLst/>
                <a:latin typeface="+mn-lt"/>
              </a:rPr>
              <a:t>David Leitner. Micro Frontends. </a:t>
            </a:r>
            <a:r>
              <a:rPr lang="en-US" dirty="0" err="1">
                <a:solidFill>
                  <a:srgbClr val="000000"/>
                </a:solidFill>
                <a:effectLst/>
                <a:latin typeface="+mn-lt"/>
              </a:rPr>
              <a:t>en</a:t>
            </a:r>
            <a:r>
              <a:rPr lang="en-US" dirty="0">
                <a:solidFill>
                  <a:srgbClr val="000000"/>
                </a:solidFill>
                <a:effectLst/>
                <a:latin typeface="+mn-lt"/>
              </a:rPr>
              <a:t>. 2019. URL: </a:t>
            </a:r>
            <a:r>
              <a:rPr lang="en-US" dirty="0">
                <a:solidFill>
                  <a:srgbClr val="00659D"/>
                </a:solidFill>
                <a:effectLst/>
                <a:latin typeface="+mn-lt"/>
              </a:rPr>
              <a:t>https : / /</a:t>
            </a:r>
            <a:r>
              <a:rPr lang="en-US" dirty="0" err="1">
                <a:solidFill>
                  <a:srgbClr val="00659D"/>
                </a:solidFill>
                <a:effectLst/>
                <a:latin typeface="+mn-lt"/>
              </a:rPr>
              <a:t>www.squer</a:t>
            </a:r>
            <a:r>
              <a:rPr lang="en-US" dirty="0">
                <a:solidFill>
                  <a:srgbClr val="00659D"/>
                </a:solidFill>
                <a:effectLst/>
                <a:latin typeface="+mn-lt"/>
              </a:rPr>
              <a:t>. at /</a:t>
            </a:r>
            <a:r>
              <a:rPr lang="en-US" dirty="0" err="1">
                <a:solidFill>
                  <a:srgbClr val="00659D"/>
                </a:solidFill>
                <a:effectLst/>
                <a:latin typeface="+mn-lt"/>
              </a:rPr>
              <a:t>en</a:t>
            </a:r>
            <a:r>
              <a:rPr lang="en-US" dirty="0">
                <a:solidFill>
                  <a:srgbClr val="00659D"/>
                </a:solidFill>
                <a:effectLst/>
                <a:latin typeface="+mn-lt"/>
              </a:rPr>
              <a:t>/blog /</a:t>
            </a:r>
            <a:r>
              <a:rPr lang="en-US" dirty="0" err="1">
                <a:solidFill>
                  <a:srgbClr val="00659D"/>
                </a:solidFill>
                <a:effectLst/>
                <a:latin typeface="+mn-lt"/>
              </a:rPr>
              <a:t>microfrontend</a:t>
            </a:r>
            <a:r>
              <a:rPr lang="en-US" dirty="0">
                <a:solidFill>
                  <a:srgbClr val="00659D"/>
                </a:solidFill>
                <a:effectLst/>
                <a:latin typeface="+mn-lt"/>
              </a:rPr>
              <a:t>-patterns/backends-for-frontends/</a:t>
            </a:r>
          </a:p>
          <a:p>
            <a:pPr marL="457200" indent="-457200">
              <a:buFont typeface="+mj-lt"/>
              <a:buAutoNum type="arabicPeriod"/>
            </a:pPr>
            <a:r>
              <a:rPr lang="en-US" dirty="0" err="1">
                <a:effectLst/>
                <a:latin typeface="+mn-lt"/>
              </a:rPr>
              <a:t>GraphQL</a:t>
            </a:r>
            <a:r>
              <a:rPr lang="en-US" dirty="0">
                <a:effectLst/>
                <a:latin typeface="+mn-lt"/>
              </a:rPr>
              <a:t> / A query language for your API. </a:t>
            </a:r>
            <a:r>
              <a:rPr lang="en-US" dirty="0" err="1">
                <a:effectLst/>
                <a:latin typeface="+mn-lt"/>
              </a:rPr>
              <a:t>en</a:t>
            </a:r>
            <a:r>
              <a:rPr lang="en-US" dirty="0">
                <a:effectLst/>
                <a:latin typeface="+mn-lt"/>
              </a:rPr>
              <a:t>. 2023. </a:t>
            </a:r>
            <a:r>
              <a:rPr lang="en-US" dirty="0">
                <a:solidFill>
                  <a:srgbClr val="000000"/>
                </a:solidFill>
                <a:effectLst/>
                <a:latin typeface="+mn-lt"/>
              </a:rPr>
              <a:t>URL: </a:t>
            </a:r>
            <a:r>
              <a:rPr lang="en-US" dirty="0">
                <a:solidFill>
                  <a:srgbClr val="00659D"/>
                </a:solidFill>
                <a:effectLst/>
                <a:latin typeface="+mn-lt"/>
                <a:hlinkClick r:id="rId3"/>
              </a:rPr>
              <a:t>https://graphql.org/</a:t>
            </a:r>
            <a:endParaRPr lang="en-US" dirty="0">
              <a:solidFill>
                <a:srgbClr val="00659D"/>
              </a:solidFill>
              <a:effectLst/>
              <a:latin typeface="+mn-lt"/>
            </a:endParaRPr>
          </a:p>
          <a:p>
            <a:pPr marL="457200" indent="-457200">
              <a:buFont typeface="+mj-lt"/>
              <a:buAutoNum type="arabicPeriod"/>
            </a:pPr>
            <a:r>
              <a:rPr lang="en-US" dirty="0">
                <a:effectLst/>
                <a:latin typeface="+mn-lt"/>
              </a:rPr>
              <a:t>Forked from </a:t>
            </a:r>
            <a:r>
              <a:rPr lang="en-US" dirty="0">
                <a:effectLst/>
                <a:latin typeface="+mn-lt"/>
                <a:hlinkClick r:id="rId4"/>
              </a:rPr>
              <a:t>https://github.com/appmotion/apollo-augmented-hooks</a:t>
            </a:r>
            <a:endParaRPr lang="en-US" dirty="0">
              <a:effectLst/>
              <a:latin typeface="+mn-lt"/>
            </a:endParaRPr>
          </a:p>
          <a:p>
            <a:pPr marL="0" indent="0">
              <a:buNone/>
            </a:pPr>
            <a:endParaRPr lang="en-US" dirty="0">
              <a:effectLst/>
              <a:latin typeface="+mn-lt"/>
            </a:endParaRPr>
          </a:p>
          <a:p>
            <a:pPr marL="457200" indent="-457200">
              <a:buFont typeface="+mj-lt"/>
              <a:buAutoNum type="arabicPeriod"/>
            </a:pPr>
            <a:endParaRPr lang="en-US" dirty="0">
              <a:solidFill>
                <a:srgbClr val="00659D"/>
              </a:solidFill>
              <a:latin typeface="+mn-lt"/>
            </a:endParaRPr>
          </a:p>
          <a:p>
            <a:pPr marL="457200" indent="-457200">
              <a:buFont typeface="+mj-lt"/>
              <a:buAutoNum type="arabicPeriod"/>
            </a:pPr>
            <a:endParaRPr lang="en-US" dirty="0">
              <a:solidFill>
                <a:srgbClr val="00659D"/>
              </a:solidFill>
              <a:effectLst/>
              <a:latin typeface="+mn-lt"/>
            </a:endParaRPr>
          </a:p>
          <a:p>
            <a:pPr marL="457200" indent="-457200">
              <a:buFont typeface="+mj-lt"/>
              <a:buAutoNum type="arabicPeriod"/>
            </a:pPr>
            <a:endParaRPr lang="en-US" dirty="0">
              <a:effectLst/>
              <a:latin typeface="+mn-lt"/>
            </a:endParaRPr>
          </a:p>
          <a:p>
            <a:pPr marL="457200" indent="-457200">
              <a:buFont typeface="+mj-lt"/>
              <a:buAutoNum type="arabicParenR"/>
            </a:pPr>
            <a:endParaRPr lang="en-US" dirty="0">
              <a:latin typeface="+mn-lt"/>
            </a:endParaRPr>
          </a:p>
        </p:txBody>
      </p:sp>
      <p:sp>
        <p:nvSpPr>
          <p:cNvPr id="4" name="Footer Placeholder 3">
            <a:extLst>
              <a:ext uri="{FF2B5EF4-FFF2-40B4-BE49-F238E27FC236}">
                <a16:creationId xmlns:a16="http://schemas.microsoft.com/office/drawing/2014/main" id="{B55621CB-9D29-DF3C-C2BB-6709142F00DC}"/>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15F71288-A665-8345-D24E-425E0DDE500A}"/>
              </a:ext>
            </a:extLst>
          </p:cNvPr>
          <p:cNvSpPr>
            <a:spLocks noGrp="1"/>
          </p:cNvSpPr>
          <p:nvPr>
            <p:ph type="sldNum" sz="quarter" idx="13"/>
          </p:nvPr>
        </p:nvSpPr>
        <p:spPr/>
        <p:txBody>
          <a:bodyPr/>
          <a:lstStyle/>
          <a:p>
            <a:fld id="{9C057DB4-583E-41A7-BD94-987342018C17}" type="slidenum">
              <a:rPr lang="en-GB" smtClean="0"/>
              <a:pPr/>
              <a:t>17</a:t>
            </a:fld>
            <a:endParaRPr lang="en-GB" dirty="0"/>
          </a:p>
        </p:txBody>
      </p:sp>
      <p:sp>
        <p:nvSpPr>
          <p:cNvPr id="6" name="Text Placeholder 2">
            <a:extLst>
              <a:ext uri="{FF2B5EF4-FFF2-40B4-BE49-F238E27FC236}">
                <a16:creationId xmlns:a16="http://schemas.microsoft.com/office/drawing/2014/main" id="{8C886352-A91C-3CCE-070B-C9435FF89232}"/>
              </a:ext>
            </a:extLst>
          </p:cNvPr>
          <p:cNvSpPr txBox="1">
            <a:spLocks/>
          </p:cNvSpPr>
          <p:nvPr/>
        </p:nvSpPr>
        <p:spPr>
          <a:xfrm>
            <a:off x="180000" y="4313213"/>
            <a:ext cx="5742782" cy="344287"/>
          </a:xfrm>
          <a:prstGeom prst="rect">
            <a:avLst/>
          </a:prstGeom>
        </p:spPr>
        <p:txBody>
          <a:bodyPr vert="horz" lIns="91440" tIns="45720" rIns="91440" bIns="45720" rtlCol="0">
            <a:normAutofit fontScale="85000" lnSpcReduction="20000"/>
          </a:bodyPr>
          <a:lstStyle>
            <a:lvl1pPr marL="171446" indent="-171446" algn="l" defTabSz="685783" rtl="0" eaLnBrk="1" latinLnBrk="0" hangingPunct="1">
              <a:lnSpc>
                <a:spcPct val="90000"/>
              </a:lnSpc>
              <a:spcBef>
                <a:spcPts val="375"/>
              </a:spcBef>
              <a:spcAft>
                <a:spcPts val="375"/>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spcAft>
                <a:spcPts val="375"/>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marR="0" indent="-171446" algn="l" defTabSz="685783" rtl="0" eaLnBrk="1" fontAlgn="auto" latinLnBrk="0" hangingPunct="1">
              <a:lnSpc>
                <a:spcPct val="90000"/>
              </a:lnSpc>
              <a:spcBef>
                <a:spcPts val="375"/>
              </a:spcBef>
              <a:spcAft>
                <a:spcPts val="375"/>
              </a:spcAft>
              <a:buClrTx/>
              <a:buSzTx/>
              <a:buFont typeface="Symbol" panose="05050102010706020507" pitchFamily="18" charset="2"/>
              <a:buChar char="-"/>
              <a:tabLst/>
              <a:defRPr sz="1350" kern="1200">
                <a:solidFill>
                  <a:schemeClr val="tx1"/>
                </a:solidFill>
                <a:latin typeface="Arial" panose="020B0604020202020204" pitchFamily="34" charset="0"/>
                <a:ea typeface="+mn-ea"/>
                <a:cs typeface="Arial" panose="020B0604020202020204" pitchFamily="34" charset="0"/>
              </a:defRPr>
            </a:lvl3pPr>
            <a:lvl4pPr marL="1285843" marR="0"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Helvetica" pitchFamily="2" charset="0"/>
              </a:rPr>
              <a:t>All technology logos are taken from the official page.</a:t>
            </a:r>
          </a:p>
          <a:p>
            <a:pPr marL="457200" indent="-457200">
              <a:buFont typeface="+mj-lt"/>
              <a:buAutoNum type="arabicParenR"/>
            </a:pPr>
            <a:endParaRPr lang="en-US" dirty="0"/>
          </a:p>
        </p:txBody>
      </p:sp>
    </p:spTree>
    <p:extLst>
      <p:ext uri="{BB962C8B-B14F-4D97-AF65-F5344CB8AC3E}">
        <p14:creationId xmlns:p14="http://schemas.microsoft.com/office/powerpoint/2010/main" val="2204473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CAF6-C896-2646-FAEA-E622C0DF2282}"/>
              </a:ext>
            </a:extLst>
          </p:cNvPr>
          <p:cNvSpPr>
            <a:spLocks noGrp="1"/>
          </p:cNvSpPr>
          <p:nvPr>
            <p:ph type="title"/>
          </p:nvPr>
        </p:nvSpPr>
        <p:spPr/>
        <p:txBody>
          <a:bodyPr>
            <a:normAutofit fontScale="90000"/>
          </a:bodyPr>
          <a:lstStyle/>
          <a:p>
            <a:r>
              <a:rPr lang="en-US" dirty="0"/>
              <a:t>Most significant results: Response times</a:t>
            </a:r>
          </a:p>
        </p:txBody>
      </p:sp>
      <p:sp>
        <p:nvSpPr>
          <p:cNvPr id="4" name="Footer Placeholder 3">
            <a:extLst>
              <a:ext uri="{FF2B5EF4-FFF2-40B4-BE49-F238E27FC236}">
                <a16:creationId xmlns:a16="http://schemas.microsoft.com/office/drawing/2014/main" id="{87D41735-F5F6-8D8A-E30C-FCA8BFFE7093}"/>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FC8E8DF2-3D31-26F2-224E-042090D605CC}"/>
              </a:ext>
            </a:extLst>
          </p:cNvPr>
          <p:cNvSpPr>
            <a:spLocks noGrp="1"/>
          </p:cNvSpPr>
          <p:nvPr>
            <p:ph type="sldNum" sz="quarter" idx="13"/>
          </p:nvPr>
        </p:nvSpPr>
        <p:spPr/>
        <p:txBody>
          <a:bodyPr/>
          <a:lstStyle/>
          <a:p>
            <a:fld id="{9C057DB4-583E-41A7-BD94-987342018C17}" type="slidenum">
              <a:rPr lang="en-GB" smtClean="0"/>
              <a:pPr/>
              <a:t>18</a:t>
            </a:fld>
            <a:endParaRPr lang="en-GB" dirty="0"/>
          </a:p>
        </p:txBody>
      </p:sp>
      <p:pic>
        <p:nvPicPr>
          <p:cNvPr id="6" name="Picture 5">
            <a:extLst>
              <a:ext uri="{FF2B5EF4-FFF2-40B4-BE49-F238E27FC236}">
                <a16:creationId xmlns:a16="http://schemas.microsoft.com/office/drawing/2014/main" id="{1B288C85-B310-E73B-3668-BACC1B31C857}"/>
              </a:ext>
            </a:extLst>
          </p:cNvPr>
          <p:cNvPicPr>
            <a:picLocks noChangeAspect="1"/>
          </p:cNvPicPr>
          <p:nvPr/>
        </p:nvPicPr>
        <p:blipFill>
          <a:blip r:embed="rId3"/>
          <a:stretch>
            <a:fillRect/>
          </a:stretch>
        </p:blipFill>
        <p:spPr>
          <a:xfrm>
            <a:off x="3657600" y="601944"/>
            <a:ext cx="5306399" cy="3830556"/>
          </a:xfrm>
          <a:prstGeom prst="rect">
            <a:avLst/>
          </a:prstGeom>
        </p:spPr>
      </p:pic>
      <p:sp>
        <p:nvSpPr>
          <p:cNvPr id="7" name="Text Placeholder 2">
            <a:extLst>
              <a:ext uri="{FF2B5EF4-FFF2-40B4-BE49-F238E27FC236}">
                <a16:creationId xmlns:a16="http://schemas.microsoft.com/office/drawing/2014/main" id="{379B29B9-499B-043F-2AF8-2E98C0CBDCE8}"/>
              </a:ext>
            </a:extLst>
          </p:cNvPr>
          <p:cNvSpPr txBox="1">
            <a:spLocks/>
          </p:cNvSpPr>
          <p:nvPr/>
        </p:nvSpPr>
        <p:spPr>
          <a:xfrm>
            <a:off x="180000" y="734180"/>
            <a:ext cx="3561390" cy="3897600"/>
          </a:xfrm>
          <a:prstGeom prst="rect">
            <a:avLst/>
          </a:prstGeom>
        </p:spPr>
        <p:txBody>
          <a:bodyPr vert="horz" lIns="91440" tIns="45720" rIns="91440" bIns="45720" rtlCol="0" anchor="ctr">
            <a:normAutofit/>
          </a:bodyPr>
          <a:lstStyle>
            <a:lvl1pPr marL="171446" indent="-171446" algn="l" defTabSz="685783" rtl="0" eaLnBrk="1" latinLnBrk="0" hangingPunct="1">
              <a:lnSpc>
                <a:spcPct val="90000"/>
              </a:lnSpc>
              <a:spcBef>
                <a:spcPts val="375"/>
              </a:spcBef>
              <a:spcAft>
                <a:spcPts val="375"/>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spcAft>
                <a:spcPts val="375"/>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marR="0" indent="-171446" algn="l" defTabSz="685783" rtl="0" eaLnBrk="1" fontAlgn="auto" latinLnBrk="0" hangingPunct="1">
              <a:lnSpc>
                <a:spcPct val="90000"/>
              </a:lnSpc>
              <a:spcBef>
                <a:spcPts val="375"/>
              </a:spcBef>
              <a:spcAft>
                <a:spcPts val="375"/>
              </a:spcAft>
              <a:buClrTx/>
              <a:buSzTx/>
              <a:buFont typeface="Symbol" panose="05050102010706020507" pitchFamily="18" charset="2"/>
              <a:buChar char="-"/>
              <a:tabLst/>
              <a:defRPr sz="1350" kern="1200">
                <a:solidFill>
                  <a:schemeClr val="tx1"/>
                </a:solidFill>
                <a:latin typeface="Arial" panose="020B0604020202020204" pitchFamily="34" charset="0"/>
                <a:ea typeface="+mn-ea"/>
                <a:cs typeface="Arial" panose="020B0604020202020204" pitchFamily="34" charset="0"/>
              </a:defRPr>
            </a:lvl3pPr>
            <a:lvl4pPr marL="1285843" marR="0"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Measure total download-time for all resources.</a:t>
            </a:r>
          </a:p>
          <a:p>
            <a:endParaRPr lang="en-US" dirty="0"/>
          </a:p>
          <a:p>
            <a:r>
              <a:rPr lang="en-US" dirty="0"/>
              <a:t>Less requests lead to significantly lower response time.</a:t>
            </a:r>
          </a:p>
          <a:p>
            <a:endParaRPr lang="en-US" dirty="0"/>
          </a:p>
          <a:p>
            <a:r>
              <a:rPr lang="en-US" dirty="0"/>
              <a:t>Shared caching layer brings great improvements.</a:t>
            </a:r>
          </a:p>
        </p:txBody>
      </p:sp>
      <p:sp>
        <p:nvSpPr>
          <p:cNvPr id="3" name="TextBox 2">
            <a:extLst>
              <a:ext uri="{FF2B5EF4-FFF2-40B4-BE49-F238E27FC236}">
                <a16:creationId xmlns:a16="http://schemas.microsoft.com/office/drawing/2014/main" id="{FCCE21BE-2B08-D802-C165-1E972E46A02A}"/>
              </a:ext>
            </a:extLst>
          </p:cNvPr>
          <p:cNvSpPr txBox="1"/>
          <p:nvPr/>
        </p:nvSpPr>
        <p:spPr>
          <a:xfrm>
            <a:off x="4591840" y="2829376"/>
            <a:ext cx="401260" cy="256784"/>
          </a:xfrm>
          <a:prstGeom prst="rect">
            <a:avLst/>
          </a:prstGeom>
        </p:spPr>
        <p:txBody>
          <a:bodyPr vert="horz" wrap="none" lIns="91440" tIns="45720" rIns="91440" bIns="45720" rtlCol="0" anchor="t">
            <a:normAutofit/>
          </a:bodyPr>
          <a:lstStyle/>
          <a:p>
            <a:pPr algn="ctr"/>
            <a:r>
              <a:rPr lang="en-US" sz="1000" dirty="0"/>
              <a:t>36 R</a:t>
            </a:r>
            <a:endParaRPr lang="en-US" sz="1100" dirty="0"/>
          </a:p>
        </p:txBody>
      </p:sp>
      <p:sp>
        <p:nvSpPr>
          <p:cNvPr id="8" name="TextBox 7">
            <a:extLst>
              <a:ext uri="{FF2B5EF4-FFF2-40B4-BE49-F238E27FC236}">
                <a16:creationId xmlns:a16="http://schemas.microsoft.com/office/drawing/2014/main" id="{E185BAD5-EB4F-8FBA-976E-863FA13CE177}"/>
              </a:ext>
            </a:extLst>
          </p:cNvPr>
          <p:cNvSpPr txBox="1"/>
          <p:nvPr/>
        </p:nvSpPr>
        <p:spPr>
          <a:xfrm>
            <a:off x="5036190" y="2829376"/>
            <a:ext cx="401260" cy="256784"/>
          </a:xfrm>
          <a:prstGeom prst="rect">
            <a:avLst/>
          </a:prstGeom>
        </p:spPr>
        <p:txBody>
          <a:bodyPr vert="horz" wrap="none" lIns="91440" tIns="45720" rIns="91440" bIns="45720" rtlCol="0" anchor="t">
            <a:normAutofit/>
          </a:bodyPr>
          <a:lstStyle/>
          <a:p>
            <a:pPr algn="ctr"/>
            <a:r>
              <a:rPr lang="en-US" sz="1000" dirty="0"/>
              <a:t>37 R</a:t>
            </a:r>
            <a:endParaRPr lang="en-US" sz="1100" dirty="0"/>
          </a:p>
        </p:txBody>
      </p:sp>
      <p:sp>
        <p:nvSpPr>
          <p:cNvPr id="9" name="TextBox 8">
            <a:extLst>
              <a:ext uri="{FF2B5EF4-FFF2-40B4-BE49-F238E27FC236}">
                <a16:creationId xmlns:a16="http://schemas.microsoft.com/office/drawing/2014/main" id="{76C32D97-4E10-0DEA-AE9E-3BA368C11080}"/>
              </a:ext>
            </a:extLst>
          </p:cNvPr>
          <p:cNvSpPr txBox="1"/>
          <p:nvPr/>
        </p:nvSpPr>
        <p:spPr>
          <a:xfrm>
            <a:off x="6153430" y="2831057"/>
            <a:ext cx="401260" cy="256784"/>
          </a:xfrm>
          <a:prstGeom prst="rect">
            <a:avLst/>
          </a:prstGeom>
        </p:spPr>
        <p:txBody>
          <a:bodyPr vert="horz" wrap="none" lIns="91440" tIns="45720" rIns="91440" bIns="45720" rtlCol="0" anchor="t">
            <a:normAutofit/>
          </a:bodyPr>
          <a:lstStyle/>
          <a:p>
            <a:pPr algn="ctr"/>
            <a:r>
              <a:rPr lang="en-US" sz="1000" dirty="0"/>
              <a:t>36 R</a:t>
            </a:r>
            <a:endParaRPr lang="en-US" sz="1100" dirty="0"/>
          </a:p>
        </p:txBody>
      </p:sp>
      <p:sp>
        <p:nvSpPr>
          <p:cNvPr id="10" name="TextBox 9">
            <a:extLst>
              <a:ext uri="{FF2B5EF4-FFF2-40B4-BE49-F238E27FC236}">
                <a16:creationId xmlns:a16="http://schemas.microsoft.com/office/drawing/2014/main" id="{D4477122-4474-7EB9-9DEB-6A2BBDDAE772}"/>
              </a:ext>
            </a:extLst>
          </p:cNvPr>
          <p:cNvSpPr txBox="1"/>
          <p:nvPr/>
        </p:nvSpPr>
        <p:spPr>
          <a:xfrm>
            <a:off x="6639458" y="2837877"/>
            <a:ext cx="401260" cy="256784"/>
          </a:xfrm>
          <a:prstGeom prst="rect">
            <a:avLst/>
          </a:prstGeom>
        </p:spPr>
        <p:txBody>
          <a:bodyPr vert="horz" wrap="none" lIns="91440" tIns="45720" rIns="91440" bIns="45720" rtlCol="0" anchor="t">
            <a:normAutofit/>
          </a:bodyPr>
          <a:lstStyle/>
          <a:p>
            <a:pPr algn="ctr"/>
            <a:r>
              <a:rPr lang="en-US" sz="1000" dirty="0"/>
              <a:t>37 R</a:t>
            </a:r>
            <a:endParaRPr lang="en-US" sz="1100" dirty="0"/>
          </a:p>
        </p:txBody>
      </p:sp>
      <p:sp>
        <p:nvSpPr>
          <p:cNvPr id="11" name="TextBox 10">
            <a:extLst>
              <a:ext uri="{FF2B5EF4-FFF2-40B4-BE49-F238E27FC236}">
                <a16:creationId xmlns:a16="http://schemas.microsoft.com/office/drawing/2014/main" id="{96051C65-390C-19A3-83C2-EA20C86B6522}"/>
              </a:ext>
            </a:extLst>
          </p:cNvPr>
          <p:cNvSpPr txBox="1"/>
          <p:nvPr/>
        </p:nvSpPr>
        <p:spPr>
          <a:xfrm>
            <a:off x="7689869" y="2837877"/>
            <a:ext cx="401260" cy="256784"/>
          </a:xfrm>
          <a:prstGeom prst="rect">
            <a:avLst/>
          </a:prstGeom>
        </p:spPr>
        <p:txBody>
          <a:bodyPr vert="horz" wrap="none" lIns="91440" tIns="45720" rIns="91440" bIns="45720" rtlCol="0" anchor="t">
            <a:normAutofit/>
          </a:bodyPr>
          <a:lstStyle/>
          <a:p>
            <a:pPr algn="ctr"/>
            <a:r>
              <a:rPr lang="en-US" sz="1000" dirty="0"/>
              <a:t>47 R</a:t>
            </a:r>
            <a:endParaRPr lang="en-US" sz="1100" dirty="0"/>
          </a:p>
        </p:txBody>
      </p:sp>
      <p:sp>
        <p:nvSpPr>
          <p:cNvPr id="12" name="TextBox 11">
            <a:extLst>
              <a:ext uri="{FF2B5EF4-FFF2-40B4-BE49-F238E27FC236}">
                <a16:creationId xmlns:a16="http://schemas.microsoft.com/office/drawing/2014/main" id="{C3F51639-3E3A-AD49-3582-6265BC15F76D}"/>
              </a:ext>
            </a:extLst>
          </p:cNvPr>
          <p:cNvSpPr txBox="1"/>
          <p:nvPr/>
        </p:nvSpPr>
        <p:spPr>
          <a:xfrm>
            <a:off x="8148213" y="2839631"/>
            <a:ext cx="401260" cy="256784"/>
          </a:xfrm>
          <a:prstGeom prst="rect">
            <a:avLst/>
          </a:prstGeom>
        </p:spPr>
        <p:txBody>
          <a:bodyPr vert="horz" wrap="none" lIns="91440" tIns="45720" rIns="91440" bIns="45720" rtlCol="0" anchor="t">
            <a:normAutofit/>
          </a:bodyPr>
          <a:lstStyle/>
          <a:p>
            <a:pPr algn="ctr"/>
            <a:r>
              <a:rPr lang="en-US" sz="1000" dirty="0"/>
              <a:t>62 R</a:t>
            </a:r>
            <a:endParaRPr lang="en-US" sz="1100" dirty="0"/>
          </a:p>
        </p:txBody>
      </p:sp>
      <p:sp>
        <p:nvSpPr>
          <p:cNvPr id="13" name="TextBox 12">
            <a:extLst>
              <a:ext uri="{FF2B5EF4-FFF2-40B4-BE49-F238E27FC236}">
                <a16:creationId xmlns:a16="http://schemas.microsoft.com/office/drawing/2014/main" id="{D90014B8-F6C8-EACE-DEB2-2B9A8A9B687A}"/>
              </a:ext>
            </a:extLst>
          </p:cNvPr>
          <p:cNvSpPr txBox="1"/>
          <p:nvPr/>
        </p:nvSpPr>
        <p:spPr>
          <a:xfrm>
            <a:off x="4234070" y="4389832"/>
            <a:ext cx="4721250" cy="273843"/>
          </a:xfrm>
          <a:prstGeom prst="rect">
            <a:avLst/>
          </a:prstGeom>
        </p:spPr>
        <p:txBody>
          <a:bodyPr vert="horz" wrap="square" lIns="91440" tIns="45720" rIns="91440" bIns="45720" rtlCol="0" anchor="t">
            <a:noAutofit/>
          </a:bodyPr>
          <a:lstStyle/>
          <a:p>
            <a:pPr algn="ctr"/>
            <a:r>
              <a:rPr lang="en-US" sz="1100" dirty="0"/>
              <a:t>Figure 7: </a:t>
            </a:r>
            <a:r>
              <a:rPr lang="en-US" sz="1100" dirty="0">
                <a:effectLst/>
              </a:rPr>
              <a:t>Response time comparison between the three approaches.</a:t>
            </a:r>
          </a:p>
          <a:p>
            <a:pPr algn="ctr"/>
            <a:endParaRPr lang="en-US" sz="1050" dirty="0"/>
          </a:p>
        </p:txBody>
      </p:sp>
      <p:sp>
        <p:nvSpPr>
          <p:cNvPr id="14" name="TextBox 13">
            <a:extLst>
              <a:ext uri="{FF2B5EF4-FFF2-40B4-BE49-F238E27FC236}">
                <a16:creationId xmlns:a16="http://schemas.microsoft.com/office/drawing/2014/main" id="{8AC0F34C-16BD-F6BA-5253-C8BCA0CACB22}"/>
              </a:ext>
            </a:extLst>
          </p:cNvPr>
          <p:cNvSpPr txBox="1"/>
          <p:nvPr/>
        </p:nvSpPr>
        <p:spPr>
          <a:xfrm>
            <a:off x="4591840" y="1809162"/>
            <a:ext cx="868949" cy="230110"/>
          </a:xfrm>
          <a:prstGeom prst="rect">
            <a:avLst/>
          </a:prstGeom>
        </p:spPr>
        <p:txBody>
          <a:bodyPr vert="horz" wrap="square" lIns="91440" tIns="45720" rIns="91440" bIns="45720" rtlCol="0" anchor="t">
            <a:noAutofit/>
          </a:bodyPr>
          <a:lstStyle/>
          <a:p>
            <a:pPr algn="l"/>
            <a:r>
              <a:rPr lang="en-US" sz="900" b="1" dirty="0"/>
              <a:t>3. Approach</a:t>
            </a:r>
          </a:p>
        </p:txBody>
      </p:sp>
      <p:sp>
        <p:nvSpPr>
          <p:cNvPr id="15" name="TextBox 14">
            <a:extLst>
              <a:ext uri="{FF2B5EF4-FFF2-40B4-BE49-F238E27FC236}">
                <a16:creationId xmlns:a16="http://schemas.microsoft.com/office/drawing/2014/main" id="{CEA249B6-1FBB-1CDE-ED91-B4CDFDB10C05}"/>
              </a:ext>
            </a:extLst>
          </p:cNvPr>
          <p:cNvSpPr txBox="1"/>
          <p:nvPr/>
        </p:nvSpPr>
        <p:spPr>
          <a:xfrm>
            <a:off x="7665951" y="1292081"/>
            <a:ext cx="876115" cy="230110"/>
          </a:xfrm>
          <a:prstGeom prst="rect">
            <a:avLst/>
          </a:prstGeom>
        </p:spPr>
        <p:txBody>
          <a:bodyPr vert="horz" wrap="square" lIns="91440" tIns="45720" rIns="91440" bIns="45720" rtlCol="0" anchor="t">
            <a:noAutofit/>
          </a:bodyPr>
          <a:lstStyle/>
          <a:p>
            <a:pPr algn="l"/>
            <a:r>
              <a:rPr lang="en-US" sz="900" b="1" dirty="0"/>
              <a:t>1. Approach</a:t>
            </a:r>
          </a:p>
        </p:txBody>
      </p:sp>
      <p:sp>
        <p:nvSpPr>
          <p:cNvPr id="16" name="TextBox 15">
            <a:extLst>
              <a:ext uri="{FF2B5EF4-FFF2-40B4-BE49-F238E27FC236}">
                <a16:creationId xmlns:a16="http://schemas.microsoft.com/office/drawing/2014/main" id="{B9F3DA03-2181-A89F-C571-6782994E5E2F}"/>
              </a:ext>
            </a:extLst>
          </p:cNvPr>
          <p:cNvSpPr txBox="1"/>
          <p:nvPr/>
        </p:nvSpPr>
        <p:spPr>
          <a:xfrm>
            <a:off x="6148970" y="1758459"/>
            <a:ext cx="876115" cy="230110"/>
          </a:xfrm>
          <a:prstGeom prst="rect">
            <a:avLst/>
          </a:prstGeom>
        </p:spPr>
        <p:txBody>
          <a:bodyPr vert="horz" wrap="square" lIns="91440" tIns="45720" rIns="91440" bIns="45720" rtlCol="0" anchor="t">
            <a:noAutofit/>
          </a:bodyPr>
          <a:lstStyle/>
          <a:p>
            <a:pPr algn="l"/>
            <a:r>
              <a:rPr lang="en-US" sz="900" b="1" dirty="0"/>
              <a:t>2. Approach</a:t>
            </a:r>
          </a:p>
        </p:txBody>
      </p:sp>
    </p:spTree>
    <p:extLst>
      <p:ext uri="{BB962C8B-B14F-4D97-AF65-F5344CB8AC3E}">
        <p14:creationId xmlns:p14="http://schemas.microsoft.com/office/powerpoint/2010/main" val="2652886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70A1C-0894-F7DE-6398-831EADC067DE}"/>
              </a:ext>
            </a:extLst>
          </p:cNvPr>
          <p:cNvSpPr>
            <a:spLocks noGrp="1"/>
          </p:cNvSpPr>
          <p:nvPr>
            <p:ph type="title"/>
          </p:nvPr>
        </p:nvSpPr>
        <p:spPr/>
        <p:txBody>
          <a:bodyPr>
            <a:normAutofit fontScale="90000"/>
          </a:bodyPr>
          <a:lstStyle/>
          <a:p>
            <a:r>
              <a:rPr lang="en-US" dirty="0"/>
              <a:t>Apollo Client’s fetch policies</a:t>
            </a:r>
          </a:p>
        </p:txBody>
      </p:sp>
      <p:sp>
        <p:nvSpPr>
          <p:cNvPr id="4" name="Footer Placeholder 3">
            <a:extLst>
              <a:ext uri="{FF2B5EF4-FFF2-40B4-BE49-F238E27FC236}">
                <a16:creationId xmlns:a16="http://schemas.microsoft.com/office/drawing/2014/main" id="{6FE88FE8-35EB-7F0A-56EA-FF9CD4B35B3D}"/>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F1D803B-86A6-21DF-38FE-44180DCB8F94}"/>
              </a:ext>
            </a:extLst>
          </p:cNvPr>
          <p:cNvSpPr>
            <a:spLocks noGrp="1"/>
          </p:cNvSpPr>
          <p:nvPr>
            <p:ph type="sldNum" sz="quarter" idx="13"/>
          </p:nvPr>
        </p:nvSpPr>
        <p:spPr/>
        <p:txBody>
          <a:bodyPr/>
          <a:lstStyle/>
          <a:p>
            <a:fld id="{9C057DB4-583E-41A7-BD94-987342018C17}" type="slidenum">
              <a:rPr lang="en-GB" smtClean="0"/>
              <a:pPr/>
              <a:t>19</a:t>
            </a:fld>
            <a:endParaRPr lang="en-GB" dirty="0"/>
          </a:p>
        </p:txBody>
      </p:sp>
      <p:graphicFrame>
        <p:nvGraphicFramePr>
          <p:cNvPr id="12" name="Text Placeholder 2">
            <a:extLst>
              <a:ext uri="{FF2B5EF4-FFF2-40B4-BE49-F238E27FC236}">
                <a16:creationId xmlns:a16="http://schemas.microsoft.com/office/drawing/2014/main" id="{F4ED7B39-D0F4-C612-A626-6A7278B51E5E}"/>
              </a:ext>
            </a:extLst>
          </p:cNvPr>
          <p:cNvGraphicFramePr/>
          <p:nvPr>
            <p:extLst>
              <p:ext uri="{D42A27DB-BD31-4B8C-83A1-F6EECF244321}">
                <p14:modId xmlns:p14="http://schemas.microsoft.com/office/powerpoint/2010/main" val="2779420384"/>
              </p:ext>
            </p:extLst>
          </p:nvPr>
        </p:nvGraphicFramePr>
        <p:xfrm>
          <a:off x="1240393" y="654958"/>
          <a:ext cx="6654533" cy="3833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1642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72B2-0CE0-73F4-2AC1-4A3E4CD6BB18}"/>
              </a:ext>
            </a:extLst>
          </p:cNvPr>
          <p:cNvSpPr>
            <a:spLocks noGrp="1"/>
          </p:cNvSpPr>
          <p:nvPr>
            <p:ph type="title"/>
          </p:nvPr>
        </p:nvSpPr>
        <p:spPr/>
        <p:txBody>
          <a:bodyPr>
            <a:normAutofit fontScale="90000"/>
          </a:bodyPr>
          <a:lstStyle/>
          <a:p>
            <a:r>
              <a:rPr lang="en-US" dirty="0"/>
              <a:t>Why micro-frontends </a:t>
            </a:r>
            <a:r>
              <a:rPr lang="en-US" sz="1200" b="0" baseline="-25000" dirty="0"/>
              <a:t>[1]</a:t>
            </a:r>
            <a:endParaRPr lang="en-US" b="0" baseline="-25000" dirty="0"/>
          </a:p>
        </p:txBody>
      </p:sp>
      <p:sp>
        <p:nvSpPr>
          <p:cNvPr id="3" name="Text Placeholder 2">
            <a:extLst>
              <a:ext uri="{FF2B5EF4-FFF2-40B4-BE49-F238E27FC236}">
                <a16:creationId xmlns:a16="http://schemas.microsoft.com/office/drawing/2014/main" id="{660612DE-66E3-8C5D-C0B8-B08A23FD1E48}"/>
              </a:ext>
            </a:extLst>
          </p:cNvPr>
          <p:cNvSpPr>
            <a:spLocks noGrp="1"/>
          </p:cNvSpPr>
          <p:nvPr>
            <p:ph type="body" sz="quarter" idx="14"/>
          </p:nvPr>
        </p:nvSpPr>
        <p:spPr>
          <a:xfrm>
            <a:off x="180001" y="607500"/>
            <a:ext cx="8775319" cy="952359"/>
          </a:xfrm>
        </p:spPr>
        <p:txBody>
          <a:bodyPr/>
          <a:lstStyle/>
          <a:p>
            <a:r>
              <a:rPr lang="en-US" dirty="0"/>
              <a:t>Web applications have evolved into complex systems.</a:t>
            </a:r>
          </a:p>
          <a:p>
            <a:r>
              <a:rPr lang="en-US" dirty="0"/>
              <a:t>Specialized standalone applications for each domain.</a:t>
            </a:r>
          </a:p>
        </p:txBody>
      </p:sp>
      <p:sp>
        <p:nvSpPr>
          <p:cNvPr id="4" name="Footer Placeholder 3">
            <a:extLst>
              <a:ext uri="{FF2B5EF4-FFF2-40B4-BE49-F238E27FC236}">
                <a16:creationId xmlns:a16="http://schemas.microsoft.com/office/drawing/2014/main" id="{78ECAF0F-3C12-9875-355C-D7E963185DA8}"/>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FDD301F3-81A7-DAF1-22D0-D116E7932C0D}"/>
              </a:ext>
            </a:extLst>
          </p:cNvPr>
          <p:cNvSpPr>
            <a:spLocks noGrp="1"/>
          </p:cNvSpPr>
          <p:nvPr>
            <p:ph type="sldNum" sz="quarter" idx="13"/>
          </p:nvPr>
        </p:nvSpPr>
        <p:spPr/>
        <p:txBody>
          <a:bodyPr/>
          <a:lstStyle/>
          <a:p>
            <a:fld id="{9C057DB4-583E-41A7-BD94-987342018C17}" type="slidenum">
              <a:rPr lang="en-GB" smtClean="0"/>
              <a:pPr/>
              <a:t>2</a:t>
            </a:fld>
            <a:endParaRPr lang="en-GB" dirty="0"/>
          </a:p>
        </p:txBody>
      </p:sp>
      <p:pic>
        <p:nvPicPr>
          <p:cNvPr id="6" name="Picture 5" descr="A screenshot of a computer&#10;&#10;Description automatically generated with medium confidence">
            <a:extLst>
              <a:ext uri="{FF2B5EF4-FFF2-40B4-BE49-F238E27FC236}">
                <a16:creationId xmlns:a16="http://schemas.microsoft.com/office/drawing/2014/main" id="{C06C0605-D6D3-F3E3-D1A5-1DDAED92D3E4}"/>
              </a:ext>
            </a:extLst>
          </p:cNvPr>
          <p:cNvPicPr>
            <a:picLocks noChangeAspect="1"/>
          </p:cNvPicPr>
          <p:nvPr/>
        </p:nvPicPr>
        <p:blipFill>
          <a:blip r:embed="rId3"/>
          <a:stretch>
            <a:fillRect/>
          </a:stretch>
        </p:blipFill>
        <p:spPr>
          <a:xfrm>
            <a:off x="935219" y="1559859"/>
            <a:ext cx="7264882" cy="2734094"/>
          </a:xfrm>
          <a:prstGeom prst="rect">
            <a:avLst/>
          </a:prstGeom>
        </p:spPr>
      </p:pic>
      <p:sp>
        <p:nvSpPr>
          <p:cNvPr id="9" name="TextBox 8">
            <a:extLst>
              <a:ext uri="{FF2B5EF4-FFF2-40B4-BE49-F238E27FC236}">
                <a16:creationId xmlns:a16="http://schemas.microsoft.com/office/drawing/2014/main" id="{A814FD7F-E324-77BE-9D25-016A74CEFF22}"/>
              </a:ext>
            </a:extLst>
          </p:cNvPr>
          <p:cNvSpPr txBox="1"/>
          <p:nvPr/>
        </p:nvSpPr>
        <p:spPr>
          <a:xfrm>
            <a:off x="943900" y="4293953"/>
            <a:ext cx="7256201" cy="237706"/>
          </a:xfrm>
          <a:prstGeom prst="rect">
            <a:avLst/>
          </a:prstGeom>
        </p:spPr>
        <p:txBody>
          <a:bodyPr vert="horz" wrap="square" lIns="91440" tIns="45720" rIns="91440" bIns="45720" rtlCol="0" anchor="t">
            <a:normAutofit fontScale="40000" lnSpcReduction="20000"/>
          </a:bodyPr>
          <a:lstStyle/>
          <a:p>
            <a:pPr algn="ctr"/>
            <a:r>
              <a:rPr lang="en-US" sz="2800" dirty="0"/>
              <a:t>Figure 1: Compare monolithic frontend architectures with micro-frontend architectures. </a:t>
            </a:r>
          </a:p>
        </p:txBody>
      </p:sp>
      <p:sp>
        <p:nvSpPr>
          <p:cNvPr id="10" name="TextBox 9">
            <a:extLst>
              <a:ext uri="{FF2B5EF4-FFF2-40B4-BE49-F238E27FC236}">
                <a16:creationId xmlns:a16="http://schemas.microsoft.com/office/drawing/2014/main" id="{23FF48A2-5535-5465-A133-02377874A82C}"/>
              </a:ext>
            </a:extLst>
          </p:cNvPr>
          <p:cNvSpPr txBox="1"/>
          <p:nvPr/>
        </p:nvSpPr>
        <p:spPr>
          <a:xfrm>
            <a:off x="1806677" y="4424516"/>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sp>
        <p:nvSpPr>
          <p:cNvPr id="11" name="TextBox 10">
            <a:extLst>
              <a:ext uri="{FF2B5EF4-FFF2-40B4-BE49-F238E27FC236}">
                <a16:creationId xmlns:a16="http://schemas.microsoft.com/office/drawing/2014/main" id="{2F827213-9DF0-9853-D936-56BAF759A875}"/>
              </a:ext>
            </a:extLst>
          </p:cNvPr>
          <p:cNvSpPr txBox="1"/>
          <p:nvPr/>
        </p:nvSpPr>
        <p:spPr>
          <a:xfrm>
            <a:off x="3681046" y="4419600"/>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pic>
        <p:nvPicPr>
          <p:cNvPr id="16" name="Picture 4">
            <a:extLst>
              <a:ext uri="{FF2B5EF4-FFF2-40B4-BE49-F238E27FC236}">
                <a16:creationId xmlns:a16="http://schemas.microsoft.com/office/drawing/2014/main" id="{18717008-A263-0461-0A2C-9BED88F95F7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53938" y="3100297"/>
            <a:ext cx="347353" cy="2318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50F23999-DB98-84B0-E64E-22EB9DB4F5B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37411" y="3100297"/>
            <a:ext cx="347353" cy="2318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E07B4235-3223-5360-3178-05EE67A493F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18756" y="3100297"/>
            <a:ext cx="347353" cy="23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883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C99B1-692D-A1C3-6626-3E471AE3E4BC}"/>
              </a:ext>
            </a:extLst>
          </p:cNvPr>
          <p:cNvSpPr>
            <a:spLocks noGrp="1"/>
          </p:cNvSpPr>
          <p:nvPr>
            <p:ph type="title"/>
          </p:nvPr>
        </p:nvSpPr>
        <p:spPr/>
        <p:txBody>
          <a:bodyPr>
            <a:normAutofit fontScale="90000"/>
          </a:bodyPr>
          <a:lstStyle/>
          <a:p>
            <a:r>
              <a:rPr lang="en-US" dirty="0"/>
              <a:t>Cache invalidation</a:t>
            </a:r>
          </a:p>
        </p:txBody>
      </p:sp>
      <p:sp>
        <p:nvSpPr>
          <p:cNvPr id="3" name="Text Placeholder 2">
            <a:extLst>
              <a:ext uri="{FF2B5EF4-FFF2-40B4-BE49-F238E27FC236}">
                <a16:creationId xmlns:a16="http://schemas.microsoft.com/office/drawing/2014/main" id="{364D6211-ECB9-F563-5377-D7EB6A2B3B32}"/>
              </a:ext>
            </a:extLst>
          </p:cNvPr>
          <p:cNvSpPr>
            <a:spLocks noGrp="1"/>
          </p:cNvSpPr>
          <p:nvPr>
            <p:ph type="body" sz="quarter" idx="14"/>
          </p:nvPr>
        </p:nvSpPr>
        <p:spPr/>
        <p:txBody>
          <a:bodyPr>
            <a:normAutofit lnSpcReduction="10000"/>
          </a:bodyPr>
          <a:lstStyle/>
          <a:p>
            <a:r>
              <a:rPr lang="en-US" b="1" dirty="0"/>
              <a:t>Polling</a:t>
            </a:r>
            <a:r>
              <a:rPr lang="en-US" dirty="0"/>
              <a:t>: Fetch the latest data from the server in an interval.</a:t>
            </a:r>
          </a:p>
          <a:p>
            <a:r>
              <a:rPr lang="en-US" b="1" dirty="0" err="1"/>
              <a:t>refetchQueries</a:t>
            </a:r>
            <a:r>
              <a:rPr lang="en-US" b="1" dirty="0"/>
              <a:t>()</a:t>
            </a:r>
            <a:r>
              <a:rPr lang="en-US" dirty="0"/>
              <a:t>: </a:t>
            </a:r>
          </a:p>
          <a:p>
            <a:pPr lvl="1"/>
            <a:r>
              <a:rPr lang="en-US" dirty="0" err="1"/>
              <a:t>Refetch</a:t>
            </a:r>
            <a:r>
              <a:rPr lang="en-US" dirty="0"/>
              <a:t> queries after a mutation.</a:t>
            </a:r>
          </a:p>
          <a:p>
            <a:pPr lvl="1"/>
            <a:r>
              <a:rPr lang="en-US" dirty="0"/>
              <a:t>Update the cache with fresh data</a:t>
            </a:r>
          </a:p>
          <a:p>
            <a:r>
              <a:rPr lang="en-US" b="1" dirty="0"/>
              <a:t>update():</a:t>
            </a:r>
          </a:p>
          <a:p>
            <a:pPr lvl="1"/>
            <a:r>
              <a:rPr lang="en-US" dirty="0"/>
              <a:t>Granular control how the cache is updated after a mutation.</a:t>
            </a:r>
          </a:p>
          <a:p>
            <a:pPr lvl="1"/>
            <a:r>
              <a:rPr lang="en-US" dirty="0"/>
              <a:t>Manually inserting/removing objects into/from the cache.</a:t>
            </a:r>
          </a:p>
          <a:p>
            <a:r>
              <a:rPr lang="en-US" b="1" dirty="0" err="1"/>
              <a:t>clearStore</a:t>
            </a:r>
            <a:r>
              <a:rPr lang="en-US" b="1" dirty="0"/>
              <a:t>()</a:t>
            </a:r>
            <a:r>
              <a:rPr lang="en-US" dirty="0"/>
              <a:t>: </a:t>
            </a:r>
          </a:p>
          <a:p>
            <a:pPr lvl="1"/>
            <a:r>
              <a:rPr lang="en-US" dirty="0"/>
              <a:t>Clears the entire cache, which invalidates all cached data.</a:t>
            </a:r>
          </a:p>
          <a:p>
            <a:r>
              <a:rPr lang="en-US" b="1" dirty="0" err="1"/>
              <a:t>resetStore</a:t>
            </a:r>
            <a:r>
              <a:rPr lang="en-US" b="1" dirty="0"/>
              <a:t>()</a:t>
            </a:r>
            <a:r>
              <a:rPr lang="en-US" dirty="0"/>
              <a:t>:</a:t>
            </a:r>
          </a:p>
          <a:p>
            <a:pPr lvl="1"/>
            <a:r>
              <a:rPr lang="en-US" dirty="0"/>
              <a:t>Clears the entire cache and </a:t>
            </a:r>
            <a:r>
              <a:rPr lang="en-US" dirty="0" err="1"/>
              <a:t>refetches</a:t>
            </a:r>
            <a:r>
              <a:rPr lang="en-US" dirty="0"/>
              <a:t> all active queries.</a:t>
            </a:r>
          </a:p>
          <a:p>
            <a:pPr lvl="1"/>
            <a:r>
              <a:rPr lang="en-US" dirty="0"/>
              <a:t>This can be used to ensure that all cached data is invalidated.</a:t>
            </a:r>
          </a:p>
        </p:txBody>
      </p:sp>
      <p:sp>
        <p:nvSpPr>
          <p:cNvPr id="4" name="Footer Placeholder 3">
            <a:extLst>
              <a:ext uri="{FF2B5EF4-FFF2-40B4-BE49-F238E27FC236}">
                <a16:creationId xmlns:a16="http://schemas.microsoft.com/office/drawing/2014/main" id="{B56CE20C-3BD4-1F24-106A-B24A083793B0}"/>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F081023A-22EB-BD19-914C-E98667A57741}"/>
              </a:ext>
            </a:extLst>
          </p:cNvPr>
          <p:cNvSpPr>
            <a:spLocks noGrp="1"/>
          </p:cNvSpPr>
          <p:nvPr>
            <p:ph type="sldNum" sz="quarter" idx="13"/>
          </p:nvPr>
        </p:nvSpPr>
        <p:spPr/>
        <p:txBody>
          <a:bodyPr/>
          <a:lstStyle/>
          <a:p>
            <a:fld id="{9C057DB4-583E-41A7-BD94-987342018C17}" type="slidenum">
              <a:rPr lang="en-GB" smtClean="0"/>
              <a:pPr/>
              <a:t>20</a:t>
            </a:fld>
            <a:endParaRPr lang="en-GB" dirty="0"/>
          </a:p>
        </p:txBody>
      </p:sp>
    </p:spTree>
    <p:extLst>
      <p:ext uri="{BB962C8B-B14F-4D97-AF65-F5344CB8AC3E}">
        <p14:creationId xmlns:p14="http://schemas.microsoft.com/office/powerpoint/2010/main" val="873161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A818-0A6D-6909-71BC-3D6D4B74B154}"/>
              </a:ext>
            </a:extLst>
          </p:cNvPr>
          <p:cNvSpPr>
            <a:spLocks noGrp="1"/>
          </p:cNvSpPr>
          <p:nvPr>
            <p:ph type="title"/>
          </p:nvPr>
        </p:nvSpPr>
        <p:spPr/>
        <p:txBody>
          <a:bodyPr>
            <a:normAutofit fontScale="90000"/>
          </a:bodyPr>
          <a:lstStyle/>
          <a:p>
            <a:r>
              <a:rPr lang="en-US" dirty="0"/>
              <a:t>Apollo Client garbage collection and eviction</a:t>
            </a:r>
          </a:p>
        </p:txBody>
      </p:sp>
      <p:sp>
        <p:nvSpPr>
          <p:cNvPr id="3" name="Text Placeholder 2">
            <a:extLst>
              <a:ext uri="{FF2B5EF4-FFF2-40B4-BE49-F238E27FC236}">
                <a16:creationId xmlns:a16="http://schemas.microsoft.com/office/drawing/2014/main" id="{F2D61B4C-B9E7-7A36-B285-25D3672DDE42}"/>
              </a:ext>
            </a:extLst>
          </p:cNvPr>
          <p:cNvSpPr>
            <a:spLocks noGrp="1"/>
          </p:cNvSpPr>
          <p:nvPr>
            <p:ph type="body" sz="quarter" idx="14"/>
          </p:nvPr>
        </p:nvSpPr>
        <p:spPr/>
        <p:txBody>
          <a:bodyPr/>
          <a:lstStyle/>
          <a:p>
            <a:r>
              <a:rPr lang="en-US" b="1" dirty="0" err="1"/>
              <a:t>cache.gc</a:t>
            </a:r>
            <a:r>
              <a:rPr lang="en-US" b="1" dirty="0"/>
              <a:t>(): </a:t>
            </a:r>
          </a:p>
          <a:p>
            <a:pPr lvl="1"/>
            <a:r>
              <a:rPr lang="en-US" dirty="0"/>
              <a:t>Remove objects that are not reachable anymore.</a:t>
            </a:r>
          </a:p>
          <a:p>
            <a:r>
              <a:rPr lang="en-US" b="1" dirty="0" err="1"/>
              <a:t>cache.retain</a:t>
            </a:r>
            <a:r>
              <a:rPr lang="en-US" b="1" dirty="0"/>
              <a:t>(</a:t>
            </a:r>
            <a:r>
              <a:rPr lang="en-US" b="1" dirty="0" err="1"/>
              <a:t>objectID</a:t>
            </a:r>
            <a:r>
              <a:rPr lang="en-US" b="1" dirty="0"/>
              <a:t>: string): </a:t>
            </a:r>
          </a:p>
          <a:p>
            <a:pPr lvl="1"/>
            <a:r>
              <a:rPr lang="en-US" dirty="0"/>
              <a:t>Prevent an object from being garbage collected.</a:t>
            </a:r>
          </a:p>
          <a:p>
            <a:r>
              <a:rPr lang="en-US" b="1" dirty="0" err="1"/>
              <a:t>cache.evict</a:t>
            </a:r>
            <a:r>
              <a:rPr lang="en-US" b="1" dirty="0"/>
              <a:t>({id: string, fieldname: string}):</a:t>
            </a:r>
          </a:p>
          <a:p>
            <a:pPr lvl="1"/>
            <a:r>
              <a:rPr lang="en-US" dirty="0"/>
              <a:t>Remove an object from the cache.</a:t>
            </a:r>
          </a:p>
        </p:txBody>
      </p:sp>
      <p:sp>
        <p:nvSpPr>
          <p:cNvPr id="4" name="Footer Placeholder 3">
            <a:extLst>
              <a:ext uri="{FF2B5EF4-FFF2-40B4-BE49-F238E27FC236}">
                <a16:creationId xmlns:a16="http://schemas.microsoft.com/office/drawing/2014/main" id="{0C715316-CAFC-2599-F40D-450D901DAC29}"/>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4C99A152-56F0-8DC9-FD91-C298C12471BA}"/>
              </a:ext>
            </a:extLst>
          </p:cNvPr>
          <p:cNvSpPr>
            <a:spLocks noGrp="1"/>
          </p:cNvSpPr>
          <p:nvPr>
            <p:ph type="sldNum" sz="quarter" idx="13"/>
          </p:nvPr>
        </p:nvSpPr>
        <p:spPr/>
        <p:txBody>
          <a:bodyPr/>
          <a:lstStyle/>
          <a:p>
            <a:fld id="{9C057DB4-583E-41A7-BD94-987342018C17}" type="slidenum">
              <a:rPr lang="en-GB" smtClean="0"/>
              <a:pPr/>
              <a:t>21</a:t>
            </a:fld>
            <a:endParaRPr lang="en-GB" dirty="0"/>
          </a:p>
        </p:txBody>
      </p:sp>
    </p:spTree>
    <p:extLst>
      <p:ext uri="{BB962C8B-B14F-4D97-AF65-F5344CB8AC3E}">
        <p14:creationId xmlns:p14="http://schemas.microsoft.com/office/powerpoint/2010/main" val="1542652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239D-331E-0E31-BC31-8F40632767A7}"/>
              </a:ext>
            </a:extLst>
          </p:cNvPr>
          <p:cNvSpPr>
            <a:spLocks noGrp="1"/>
          </p:cNvSpPr>
          <p:nvPr>
            <p:ph type="title"/>
          </p:nvPr>
        </p:nvSpPr>
        <p:spPr/>
        <p:txBody>
          <a:bodyPr>
            <a:normAutofit fontScale="90000"/>
          </a:bodyPr>
          <a:lstStyle/>
          <a:p>
            <a:r>
              <a:rPr lang="en-US" dirty="0"/>
              <a:t>Consumer Driven APIs &amp; Backend For Frontends</a:t>
            </a:r>
          </a:p>
        </p:txBody>
      </p:sp>
      <p:sp>
        <p:nvSpPr>
          <p:cNvPr id="3" name="Text Placeholder 2">
            <a:extLst>
              <a:ext uri="{FF2B5EF4-FFF2-40B4-BE49-F238E27FC236}">
                <a16:creationId xmlns:a16="http://schemas.microsoft.com/office/drawing/2014/main" id="{4938FDDC-8330-1FF4-ABA9-A9114DDF0123}"/>
              </a:ext>
            </a:extLst>
          </p:cNvPr>
          <p:cNvSpPr>
            <a:spLocks noGrp="1"/>
          </p:cNvSpPr>
          <p:nvPr>
            <p:ph type="body" sz="quarter" idx="14"/>
          </p:nvPr>
        </p:nvSpPr>
        <p:spPr/>
        <p:txBody>
          <a:bodyPr/>
          <a:lstStyle/>
          <a:p>
            <a:r>
              <a:rPr lang="en-US" dirty="0"/>
              <a:t>Gives the client exactly the data it needs.</a:t>
            </a:r>
          </a:p>
          <a:p>
            <a:r>
              <a:rPr lang="en-US" dirty="0"/>
              <a:t>The backend specifies endpoints for every use-case.</a:t>
            </a:r>
          </a:p>
          <a:p>
            <a:pPr lvl="1"/>
            <a:r>
              <a:rPr lang="en-US" dirty="0"/>
              <a:t>Having an endpoint for every requirement creates an unmanageable number of endpoints.</a:t>
            </a:r>
          </a:p>
          <a:p>
            <a:r>
              <a:rPr lang="en-US" dirty="0"/>
              <a:t>The BFF pattern is frequently used, as it provides every client with its own API.</a:t>
            </a:r>
          </a:p>
          <a:p>
            <a:endParaRPr lang="en-US" dirty="0"/>
          </a:p>
          <a:p>
            <a:endParaRPr lang="en-US" dirty="0"/>
          </a:p>
        </p:txBody>
      </p:sp>
      <p:sp>
        <p:nvSpPr>
          <p:cNvPr id="4" name="Footer Placeholder 3">
            <a:extLst>
              <a:ext uri="{FF2B5EF4-FFF2-40B4-BE49-F238E27FC236}">
                <a16:creationId xmlns:a16="http://schemas.microsoft.com/office/drawing/2014/main" id="{3297D059-44B9-BA0C-01D7-213A132B2030}"/>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B00F4B7-F6BF-4682-8641-7BF82120C0E3}"/>
              </a:ext>
            </a:extLst>
          </p:cNvPr>
          <p:cNvSpPr>
            <a:spLocks noGrp="1"/>
          </p:cNvSpPr>
          <p:nvPr>
            <p:ph type="sldNum" sz="quarter" idx="13"/>
          </p:nvPr>
        </p:nvSpPr>
        <p:spPr/>
        <p:txBody>
          <a:bodyPr/>
          <a:lstStyle/>
          <a:p>
            <a:fld id="{9C057DB4-583E-41A7-BD94-987342018C17}" type="slidenum">
              <a:rPr lang="en-GB" smtClean="0"/>
              <a:pPr/>
              <a:t>22</a:t>
            </a:fld>
            <a:endParaRPr lang="en-GB" dirty="0"/>
          </a:p>
        </p:txBody>
      </p:sp>
      <p:pic>
        <p:nvPicPr>
          <p:cNvPr id="6" name="Picture 5">
            <a:extLst>
              <a:ext uri="{FF2B5EF4-FFF2-40B4-BE49-F238E27FC236}">
                <a16:creationId xmlns:a16="http://schemas.microsoft.com/office/drawing/2014/main" id="{3B0AC750-8EC2-84D4-B3D9-359EE2E73A49}"/>
              </a:ext>
            </a:extLst>
          </p:cNvPr>
          <p:cNvPicPr>
            <a:picLocks noChangeAspect="1"/>
          </p:cNvPicPr>
          <p:nvPr/>
        </p:nvPicPr>
        <p:blipFill>
          <a:blip r:embed="rId3"/>
          <a:stretch>
            <a:fillRect/>
          </a:stretch>
        </p:blipFill>
        <p:spPr>
          <a:xfrm>
            <a:off x="2579578" y="2488952"/>
            <a:ext cx="6205115" cy="2047048"/>
          </a:xfrm>
          <a:prstGeom prst="rect">
            <a:avLst/>
          </a:prstGeom>
        </p:spPr>
      </p:pic>
    </p:spTree>
    <p:extLst>
      <p:ext uri="{BB962C8B-B14F-4D97-AF65-F5344CB8AC3E}">
        <p14:creationId xmlns:p14="http://schemas.microsoft.com/office/powerpoint/2010/main" val="1271227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70A1C-0894-F7DE-6398-831EADC067DE}"/>
              </a:ext>
            </a:extLst>
          </p:cNvPr>
          <p:cNvSpPr>
            <a:spLocks noGrp="1"/>
          </p:cNvSpPr>
          <p:nvPr>
            <p:ph type="title"/>
          </p:nvPr>
        </p:nvSpPr>
        <p:spPr/>
        <p:txBody>
          <a:bodyPr>
            <a:normAutofit fontScale="90000"/>
          </a:bodyPr>
          <a:lstStyle/>
          <a:p>
            <a:r>
              <a:rPr lang="en-US" dirty="0" err="1"/>
              <a:t>GraphQL</a:t>
            </a:r>
            <a:r>
              <a:rPr lang="en-US" dirty="0"/>
              <a:t> characteristics</a:t>
            </a:r>
          </a:p>
        </p:txBody>
      </p:sp>
      <p:sp>
        <p:nvSpPr>
          <p:cNvPr id="4" name="Footer Placeholder 3">
            <a:extLst>
              <a:ext uri="{FF2B5EF4-FFF2-40B4-BE49-F238E27FC236}">
                <a16:creationId xmlns:a16="http://schemas.microsoft.com/office/drawing/2014/main" id="{6FE88FE8-35EB-7F0A-56EA-FF9CD4B35B3D}"/>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F1D803B-86A6-21DF-38FE-44180DCB8F94}"/>
              </a:ext>
            </a:extLst>
          </p:cNvPr>
          <p:cNvSpPr>
            <a:spLocks noGrp="1"/>
          </p:cNvSpPr>
          <p:nvPr>
            <p:ph type="sldNum" sz="quarter" idx="13"/>
          </p:nvPr>
        </p:nvSpPr>
        <p:spPr/>
        <p:txBody>
          <a:bodyPr/>
          <a:lstStyle/>
          <a:p>
            <a:fld id="{9C057DB4-583E-41A7-BD94-987342018C17}" type="slidenum">
              <a:rPr lang="en-GB" smtClean="0"/>
              <a:pPr/>
              <a:t>23</a:t>
            </a:fld>
            <a:endParaRPr lang="en-GB" dirty="0"/>
          </a:p>
        </p:txBody>
      </p:sp>
      <p:graphicFrame>
        <p:nvGraphicFramePr>
          <p:cNvPr id="12" name="Text Placeholder 2">
            <a:extLst>
              <a:ext uri="{FF2B5EF4-FFF2-40B4-BE49-F238E27FC236}">
                <a16:creationId xmlns:a16="http://schemas.microsoft.com/office/drawing/2014/main" id="{F4ED7B39-D0F4-C612-A626-6A7278B51E5E}"/>
              </a:ext>
            </a:extLst>
          </p:cNvPr>
          <p:cNvGraphicFramePr/>
          <p:nvPr/>
        </p:nvGraphicFramePr>
        <p:xfrm>
          <a:off x="1240393" y="654958"/>
          <a:ext cx="6654533" cy="3833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4059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783-D043-557B-1F92-265E4B566A7C}"/>
              </a:ext>
            </a:extLst>
          </p:cNvPr>
          <p:cNvSpPr>
            <a:spLocks noGrp="1"/>
          </p:cNvSpPr>
          <p:nvPr>
            <p:ph type="title"/>
          </p:nvPr>
        </p:nvSpPr>
        <p:spPr/>
        <p:txBody>
          <a:bodyPr>
            <a:normAutofit fontScale="90000"/>
          </a:bodyPr>
          <a:lstStyle/>
          <a:p>
            <a:r>
              <a:rPr lang="en-US" dirty="0" err="1"/>
              <a:t>GraphQL</a:t>
            </a:r>
            <a:r>
              <a:rPr lang="en-US" dirty="0"/>
              <a:t> subscriptions</a:t>
            </a:r>
          </a:p>
        </p:txBody>
      </p:sp>
      <p:sp>
        <p:nvSpPr>
          <p:cNvPr id="3" name="Text Placeholder 2">
            <a:extLst>
              <a:ext uri="{FF2B5EF4-FFF2-40B4-BE49-F238E27FC236}">
                <a16:creationId xmlns:a16="http://schemas.microsoft.com/office/drawing/2014/main" id="{A7D67E4C-F110-4F00-0329-8FBDE96D1F17}"/>
              </a:ext>
            </a:extLst>
          </p:cNvPr>
          <p:cNvSpPr>
            <a:spLocks noGrp="1"/>
          </p:cNvSpPr>
          <p:nvPr>
            <p:ph type="body" sz="quarter" idx="14"/>
          </p:nvPr>
        </p:nvSpPr>
        <p:spPr/>
        <p:txBody>
          <a:bodyPr>
            <a:normAutofit fontScale="92500" lnSpcReduction="20000"/>
          </a:bodyPr>
          <a:lstStyle/>
          <a:p>
            <a:r>
              <a:rPr lang="en-US" dirty="0" err="1"/>
              <a:t>GraphQL</a:t>
            </a:r>
            <a:r>
              <a:rPr lang="en-US" dirty="0"/>
              <a:t> supports subscriptions.</a:t>
            </a:r>
          </a:p>
          <a:p>
            <a:r>
              <a:rPr lang="en-US" dirty="0" err="1"/>
              <a:t>GraphQL</a:t>
            </a:r>
            <a:r>
              <a:rPr lang="en-US" dirty="0"/>
              <a:t> subscriptions are a way to push data from the server to the clients that choose to listen to real time messages from the server.</a:t>
            </a:r>
          </a:p>
          <a:p>
            <a:r>
              <a:rPr lang="en-US" dirty="0"/>
              <a:t>A result is sent every time, that data is updated on the server.</a:t>
            </a:r>
          </a:p>
          <a:p>
            <a:endParaRPr lang="en-US" dirty="0"/>
          </a:p>
          <a:p>
            <a:r>
              <a:rPr lang="en-US" dirty="0"/>
              <a:t>Polling or manual </a:t>
            </a:r>
            <a:r>
              <a:rPr lang="en-US" dirty="0" err="1"/>
              <a:t>refetching</a:t>
            </a:r>
            <a:r>
              <a:rPr lang="en-US" dirty="0"/>
              <a:t> is often the better way to keep the application up-2-date</a:t>
            </a:r>
          </a:p>
          <a:p>
            <a:endParaRPr lang="en-US" dirty="0"/>
          </a:p>
          <a:p>
            <a:r>
              <a:rPr lang="en-US" dirty="0"/>
              <a:t>Subscriptions are the best option when:</a:t>
            </a:r>
          </a:p>
          <a:p>
            <a:pPr lvl="1"/>
            <a:r>
              <a:rPr lang="en-US" dirty="0"/>
              <a:t>The initial state is large, but the incremental change sets are small. The starting state can be fetched with a query and subsequently updated through a subscription</a:t>
            </a:r>
          </a:p>
          <a:p>
            <a:pPr lvl="1"/>
            <a:r>
              <a:rPr lang="en-US" dirty="0"/>
              <a:t>Low-latency updates in the case of specific events, for example in the case of the chat application where users expect to retrieve new messages in the matter of seconds.</a:t>
            </a:r>
          </a:p>
          <a:p>
            <a:pPr lvl="1"/>
            <a:endParaRPr lang="en-US" dirty="0"/>
          </a:p>
        </p:txBody>
      </p:sp>
      <p:sp>
        <p:nvSpPr>
          <p:cNvPr id="4" name="Footer Placeholder 3">
            <a:extLst>
              <a:ext uri="{FF2B5EF4-FFF2-40B4-BE49-F238E27FC236}">
                <a16:creationId xmlns:a16="http://schemas.microsoft.com/office/drawing/2014/main" id="{2D757A45-71E0-D96E-FE73-650E88B5F856}"/>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D44E58A7-8D9B-5B41-72B3-012B7C5C9B94}"/>
              </a:ext>
            </a:extLst>
          </p:cNvPr>
          <p:cNvSpPr>
            <a:spLocks noGrp="1"/>
          </p:cNvSpPr>
          <p:nvPr>
            <p:ph type="sldNum" sz="quarter" idx="13"/>
          </p:nvPr>
        </p:nvSpPr>
        <p:spPr/>
        <p:txBody>
          <a:bodyPr/>
          <a:lstStyle/>
          <a:p>
            <a:fld id="{9C057DB4-583E-41A7-BD94-987342018C17}" type="slidenum">
              <a:rPr lang="en-GB" smtClean="0"/>
              <a:pPr/>
              <a:t>24</a:t>
            </a:fld>
            <a:endParaRPr lang="en-GB" dirty="0"/>
          </a:p>
        </p:txBody>
      </p:sp>
    </p:spTree>
    <p:extLst>
      <p:ext uri="{BB962C8B-B14F-4D97-AF65-F5344CB8AC3E}">
        <p14:creationId xmlns:p14="http://schemas.microsoft.com/office/powerpoint/2010/main" val="4059526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009C-93F4-33F0-9C85-D0C962F181CE}"/>
              </a:ext>
            </a:extLst>
          </p:cNvPr>
          <p:cNvSpPr>
            <a:spLocks noGrp="1"/>
          </p:cNvSpPr>
          <p:nvPr>
            <p:ph type="title"/>
          </p:nvPr>
        </p:nvSpPr>
        <p:spPr/>
        <p:txBody>
          <a:bodyPr>
            <a:normAutofit fontScale="90000"/>
          </a:bodyPr>
          <a:lstStyle/>
          <a:p>
            <a:r>
              <a:rPr lang="en-US" dirty="0"/>
              <a:t>Data normalization</a:t>
            </a:r>
          </a:p>
        </p:txBody>
      </p:sp>
      <p:sp>
        <p:nvSpPr>
          <p:cNvPr id="4" name="Footer Placeholder 3">
            <a:extLst>
              <a:ext uri="{FF2B5EF4-FFF2-40B4-BE49-F238E27FC236}">
                <a16:creationId xmlns:a16="http://schemas.microsoft.com/office/drawing/2014/main" id="{1505EB8F-B1D6-A5A9-80DA-D17D503DBF37}"/>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0CE074E3-EA22-9378-5237-CE06DA34AFF3}"/>
              </a:ext>
            </a:extLst>
          </p:cNvPr>
          <p:cNvSpPr>
            <a:spLocks noGrp="1"/>
          </p:cNvSpPr>
          <p:nvPr>
            <p:ph type="sldNum" sz="quarter" idx="13"/>
          </p:nvPr>
        </p:nvSpPr>
        <p:spPr/>
        <p:txBody>
          <a:bodyPr/>
          <a:lstStyle/>
          <a:p>
            <a:fld id="{9C057DB4-583E-41A7-BD94-987342018C17}" type="slidenum">
              <a:rPr lang="en-GB" smtClean="0"/>
              <a:pPr/>
              <a:t>25</a:t>
            </a:fld>
            <a:endParaRPr lang="en-GB" dirty="0"/>
          </a:p>
        </p:txBody>
      </p:sp>
      <p:graphicFrame>
        <p:nvGraphicFramePr>
          <p:cNvPr id="6" name="Text Placeholder 2">
            <a:extLst>
              <a:ext uri="{FF2B5EF4-FFF2-40B4-BE49-F238E27FC236}">
                <a16:creationId xmlns:a16="http://schemas.microsoft.com/office/drawing/2014/main" id="{2885766F-7DFD-DAEA-7174-FA2E979A9916}"/>
              </a:ext>
            </a:extLst>
          </p:cNvPr>
          <p:cNvGraphicFramePr/>
          <p:nvPr>
            <p:extLst>
              <p:ext uri="{D42A27DB-BD31-4B8C-83A1-F6EECF244321}">
                <p14:modId xmlns:p14="http://schemas.microsoft.com/office/powerpoint/2010/main" val="2906144175"/>
              </p:ext>
            </p:extLst>
          </p:nvPr>
        </p:nvGraphicFramePr>
        <p:xfrm>
          <a:off x="469724" y="1299453"/>
          <a:ext cx="8195871" cy="2767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6024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9208-E703-FF4E-2FF0-529579F08798}"/>
              </a:ext>
            </a:extLst>
          </p:cNvPr>
          <p:cNvSpPr>
            <a:spLocks noGrp="1"/>
          </p:cNvSpPr>
          <p:nvPr>
            <p:ph type="title"/>
          </p:nvPr>
        </p:nvSpPr>
        <p:spPr/>
        <p:txBody>
          <a:bodyPr>
            <a:normAutofit fontScale="90000"/>
          </a:bodyPr>
          <a:lstStyle/>
          <a:p>
            <a:r>
              <a:rPr lang="en-US" dirty="0"/>
              <a:t>Data normalization</a:t>
            </a:r>
          </a:p>
        </p:txBody>
      </p:sp>
      <p:sp>
        <p:nvSpPr>
          <p:cNvPr id="3" name="Text Placeholder 2">
            <a:extLst>
              <a:ext uri="{FF2B5EF4-FFF2-40B4-BE49-F238E27FC236}">
                <a16:creationId xmlns:a16="http://schemas.microsoft.com/office/drawing/2014/main" id="{501F8920-BDC7-12E6-F571-131C38CBD871}"/>
              </a:ext>
            </a:extLst>
          </p:cNvPr>
          <p:cNvSpPr>
            <a:spLocks noGrp="1"/>
          </p:cNvSpPr>
          <p:nvPr>
            <p:ph type="body" sz="quarter" idx="14"/>
          </p:nvPr>
        </p:nvSpPr>
        <p:spPr/>
        <p:txBody>
          <a:bodyPr/>
          <a:lstStyle/>
          <a:p>
            <a:pPr marL="457200" indent="-457200">
              <a:buFont typeface="+mj-lt"/>
              <a:buAutoNum type="arabicPeriod"/>
            </a:pPr>
            <a:r>
              <a:rPr lang="en-US" b="1" dirty="0"/>
              <a:t>Identify objects</a:t>
            </a:r>
          </a:p>
        </p:txBody>
      </p:sp>
      <p:sp>
        <p:nvSpPr>
          <p:cNvPr id="4" name="Footer Placeholder 3">
            <a:extLst>
              <a:ext uri="{FF2B5EF4-FFF2-40B4-BE49-F238E27FC236}">
                <a16:creationId xmlns:a16="http://schemas.microsoft.com/office/drawing/2014/main" id="{CC474264-20B8-AEAB-D447-4D76831B81B9}"/>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6CFF60F3-F559-28BA-1148-C453D70BB53E}"/>
              </a:ext>
            </a:extLst>
          </p:cNvPr>
          <p:cNvSpPr>
            <a:spLocks noGrp="1"/>
          </p:cNvSpPr>
          <p:nvPr>
            <p:ph type="sldNum" sz="quarter" idx="13"/>
          </p:nvPr>
        </p:nvSpPr>
        <p:spPr/>
        <p:txBody>
          <a:bodyPr/>
          <a:lstStyle/>
          <a:p>
            <a:fld id="{9C057DB4-583E-41A7-BD94-987342018C17}" type="slidenum">
              <a:rPr lang="en-GB" smtClean="0"/>
              <a:pPr/>
              <a:t>26</a:t>
            </a:fld>
            <a:endParaRPr lang="en-GB" dirty="0"/>
          </a:p>
        </p:txBody>
      </p:sp>
      <p:pic>
        <p:nvPicPr>
          <p:cNvPr id="6" name="Picture 5">
            <a:extLst>
              <a:ext uri="{FF2B5EF4-FFF2-40B4-BE49-F238E27FC236}">
                <a16:creationId xmlns:a16="http://schemas.microsoft.com/office/drawing/2014/main" id="{04D6FA9B-E7EC-56EE-5E2A-636C4E25B798}"/>
              </a:ext>
            </a:extLst>
          </p:cNvPr>
          <p:cNvPicPr>
            <a:picLocks noChangeAspect="1"/>
          </p:cNvPicPr>
          <p:nvPr/>
        </p:nvPicPr>
        <p:blipFill rotWithShape="1">
          <a:blip r:embed="rId3"/>
          <a:srcRect l="12479" t="5283" r="6053" b="2695"/>
          <a:stretch/>
        </p:blipFill>
        <p:spPr>
          <a:xfrm>
            <a:off x="562557" y="1193387"/>
            <a:ext cx="1957453" cy="2756725"/>
          </a:xfrm>
          <a:prstGeom prst="rect">
            <a:avLst/>
          </a:prstGeom>
        </p:spPr>
      </p:pic>
      <p:pic>
        <p:nvPicPr>
          <p:cNvPr id="7" name="Picture 6">
            <a:extLst>
              <a:ext uri="{FF2B5EF4-FFF2-40B4-BE49-F238E27FC236}">
                <a16:creationId xmlns:a16="http://schemas.microsoft.com/office/drawing/2014/main" id="{5CD30B14-B730-A51F-2900-29FF3A13EA8B}"/>
              </a:ext>
            </a:extLst>
          </p:cNvPr>
          <p:cNvPicPr>
            <a:picLocks noChangeAspect="1"/>
          </p:cNvPicPr>
          <p:nvPr/>
        </p:nvPicPr>
        <p:blipFill rotWithShape="1">
          <a:blip r:embed="rId4"/>
          <a:srcRect l="5129" t="3767" r="3857" b="1111"/>
          <a:stretch/>
        </p:blipFill>
        <p:spPr>
          <a:xfrm>
            <a:off x="3364083" y="114303"/>
            <a:ext cx="3944577" cy="3164557"/>
          </a:xfrm>
          <a:prstGeom prst="rect">
            <a:avLst/>
          </a:prstGeom>
        </p:spPr>
      </p:pic>
      <p:pic>
        <p:nvPicPr>
          <p:cNvPr id="9" name="Picture 8">
            <a:extLst>
              <a:ext uri="{FF2B5EF4-FFF2-40B4-BE49-F238E27FC236}">
                <a16:creationId xmlns:a16="http://schemas.microsoft.com/office/drawing/2014/main" id="{AB669B0A-25C9-6700-E52D-22FF9F286665}"/>
              </a:ext>
            </a:extLst>
          </p:cNvPr>
          <p:cNvPicPr>
            <a:picLocks noChangeAspect="1"/>
          </p:cNvPicPr>
          <p:nvPr/>
        </p:nvPicPr>
        <p:blipFill rotWithShape="1">
          <a:blip r:embed="rId5"/>
          <a:srcRect l="3841"/>
          <a:stretch/>
        </p:blipFill>
        <p:spPr>
          <a:xfrm>
            <a:off x="3171267" y="3739552"/>
            <a:ext cx="5633467" cy="796448"/>
          </a:xfrm>
          <a:prstGeom prst="rect">
            <a:avLst/>
          </a:prstGeom>
        </p:spPr>
      </p:pic>
      <p:sp>
        <p:nvSpPr>
          <p:cNvPr id="10" name="Notched Right Arrow 9">
            <a:extLst>
              <a:ext uri="{FF2B5EF4-FFF2-40B4-BE49-F238E27FC236}">
                <a16:creationId xmlns:a16="http://schemas.microsoft.com/office/drawing/2014/main" id="{488CE142-A955-7A61-0566-CFFB2F1CF063}"/>
              </a:ext>
            </a:extLst>
          </p:cNvPr>
          <p:cNvSpPr/>
          <p:nvPr/>
        </p:nvSpPr>
        <p:spPr>
          <a:xfrm rot="20131644">
            <a:off x="2218401" y="1265712"/>
            <a:ext cx="1291328" cy="484909"/>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Response</a:t>
            </a:r>
          </a:p>
        </p:txBody>
      </p:sp>
      <p:sp>
        <p:nvSpPr>
          <p:cNvPr id="11" name="Notched Right Arrow 10">
            <a:extLst>
              <a:ext uri="{FF2B5EF4-FFF2-40B4-BE49-F238E27FC236}">
                <a16:creationId xmlns:a16="http://schemas.microsoft.com/office/drawing/2014/main" id="{511DCDED-D6DA-8CEC-1E0E-10317F5323EB}"/>
              </a:ext>
            </a:extLst>
          </p:cNvPr>
          <p:cNvSpPr/>
          <p:nvPr/>
        </p:nvSpPr>
        <p:spPr>
          <a:xfrm rot="5400000">
            <a:off x="5017772" y="3081336"/>
            <a:ext cx="637197" cy="36922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5242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234A-3A35-264C-A22E-1E2D9A6249D8}"/>
              </a:ext>
            </a:extLst>
          </p:cNvPr>
          <p:cNvSpPr>
            <a:spLocks noGrp="1"/>
          </p:cNvSpPr>
          <p:nvPr>
            <p:ph type="title"/>
          </p:nvPr>
        </p:nvSpPr>
        <p:spPr/>
        <p:txBody>
          <a:bodyPr>
            <a:normAutofit fontScale="90000"/>
          </a:bodyPr>
          <a:lstStyle/>
          <a:p>
            <a:r>
              <a:rPr lang="en-US" dirty="0"/>
              <a:t>Data normalization</a:t>
            </a:r>
          </a:p>
        </p:txBody>
      </p:sp>
      <p:sp>
        <p:nvSpPr>
          <p:cNvPr id="3" name="Text Placeholder 2">
            <a:extLst>
              <a:ext uri="{FF2B5EF4-FFF2-40B4-BE49-F238E27FC236}">
                <a16:creationId xmlns:a16="http://schemas.microsoft.com/office/drawing/2014/main" id="{F4AC79A2-42EF-EC28-336A-8ACBE6314F01}"/>
              </a:ext>
            </a:extLst>
          </p:cNvPr>
          <p:cNvSpPr>
            <a:spLocks noGrp="1"/>
          </p:cNvSpPr>
          <p:nvPr>
            <p:ph type="body" sz="quarter" idx="14"/>
          </p:nvPr>
        </p:nvSpPr>
        <p:spPr>
          <a:xfrm>
            <a:off x="180001" y="607500"/>
            <a:ext cx="3377391" cy="1459295"/>
          </a:xfrm>
        </p:spPr>
        <p:txBody>
          <a:bodyPr/>
          <a:lstStyle/>
          <a:p>
            <a:pPr marL="457200" indent="-457200">
              <a:buFont typeface="+mj-lt"/>
              <a:buAutoNum type="arabicPeriod"/>
            </a:pPr>
            <a:r>
              <a:rPr lang="en-US" sz="1800" dirty="0">
                <a:solidFill>
                  <a:schemeClr val="accent2"/>
                </a:solidFill>
              </a:rPr>
              <a:t>Identify objects</a:t>
            </a:r>
          </a:p>
          <a:p>
            <a:pPr marL="457200" indent="-457200">
              <a:buFont typeface="+mj-lt"/>
              <a:buAutoNum type="arabicPeriod"/>
            </a:pPr>
            <a:r>
              <a:rPr lang="en-US" b="1" dirty="0"/>
              <a:t>Generate cache IDs</a:t>
            </a:r>
          </a:p>
          <a:p>
            <a:pPr marL="457200" indent="-457200">
              <a:buFont typeface="+mj-lt"/>
              <a:buAutoNum type="arabicPeriod"/>
            </a:pPr>
            <a:endParaRPr lang="en-US" dirty="0"/>
          </a:p>
        </p:txBody>
      </p:sp>
      <p:sp>
        <p:nvSpPr>
          <p:cNvPr id="4" name="Footer Placeholder 3">
            <a:extLst>
              <a:ext uri="{FF2B5EF4-FFF2-40B4-BE49-F238E27FC236}">
                <a16:creationId xmlns:a16="http://schemas.microsoft.com/office/drawing/2014/main" id="{56310B3D-A6B5-1306-50D1-9DEC6B6D0937}"/>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66D4246F-290C-E316-A80B-EF91DEA1DFAB}"/>
              </a:ext>
            </a:extLst>
          </p:cNvPr>
          <p:cNvSpPr>
            <a:spLocks noGrp="1"/>
          </p:cNvSpPr>
          <p:nvPr>
            <p:ph type="sldNum" sz="quarter" idx="13"/>
          </p:nvPr>
        </p:nvSpPr>
        <p:spPr/>
        <p:txBody>
          <a:bodyPr/>
          <a:lstStyle/>
          <a:p>
            <a:fld id="{9C057DB4-583E-41A7-BD94-987342018C17}" type="slidenum">
              <a:rPr lang="en-GB" smtClean="0"/>
              <a:pPr/>
              <a:t>27</a:t>
            </a:fld>
            <a:endParaRPr lang="en-GB" dirty="0"/>
          </a:p>
        </p:txBody>
      </p:sp>
      <p:pic>
        <p:nvPicPr>
          <p:cNvPr id="6" name="Picture 5">
            <a:extLst>
              <a:ext uri="{FF2B5EF4-FFF2-40B4-BE49-F238E27FC236}">
                <a16:creationId xmlns:a16="http://schemas.microsoft.com/office/drawing/2014/main" id="{0BE8D52E-74B4-0E3B-A27D-33438B985DB4}"/>
              </a:ext>
            </a:extLst>
          </p:cNvPr>
          <p:cNvPicPr>
            <a:picLocks noChangeAspect="1"/>
          </p:cNvPicPr>
          <p:nvPr/>
        </p:nvPicPr>
        <p:blipFill>
          <a:blip r:embed="rId3"/>
          <a:stretch>
            <a:fillRect/>
          </a:stretch>
        </p:blipFill>
        <p:spPr>
          <a:xfrm>
            <a:off x="3639752" y="553456"/>
            <a:ext cx="5144941" cy="737185"/>
          </a:xfrm>
          <a:prstGeom prst="rect">
            <a:avLst/>
          </a:prstGeom>
        </p:spPr>
      </p:pic>
      <p:pic>
        <p:nvPicPr>
          <p:cNvPr id="7" name="Picture 6">
            <a:extLst>
              <a:ext uri="{FF2B5EF4-FFF2-40B4-BE49-F238E27FC236}">
                <a16:creationId xmlns:a16="http://schemas.microsoft.com/office/drawing/2014/main" id="{4A0FE68C-6FAD-8F43-3E9F-E7DE68711E16}"/>
              </a:ext>
            </a:extLst>
          </p:cNvPr>
          <p:cNvPicPr>
            <a:picLocks noChangeAspect="1"/>
          </p:cNvPicPr>
          <p:nvPr/>
        </p:nvPicPr>
        <p:blipFill rotWithShape="1">
          <a:blip r:embed="rId4"/>
          <a:srcRect t="4757"/>
          <a:stretch/>
        </p:blipFill>
        <p:spPr>
          <a:xfrm>
            <a:off x="180000" y="2135688"/>
            <a:ext cx="1626588" cy="2521812"/>
          </a:xfrm>
          <a:prstGeom prst="rect">
            <a:avLst/>
          </a:prstGeom>
        </p:spPr>
      </p:pic>
      <p:pic>
        <p:nvPicPr>
          <p:cNvPr id="10" name="Picture 9">
            <a:extLst>
              <a:ext uri="{FF2B5EF4-FFF2-40B4-BE49-F238E27FC236}">
                <a16:creationId xmlns:a16="http://schemas.microsoft.com/office/drawing/2014/main" id="{A17ABC8E-01BA-9231-0FBF-A9F847BB6928}"/>
              </a:ext>
            </a:extLst>
          </p:cNvPr>
          <p:cNvPicPr>
            <a:picLocks noChangeAspect="1"/>
          </p:cNvPicPr>
          <p:nvPr/>
        </p:nvPicPr>
        <p:blipFill rotWithShape="1">
          <a:blip r:embed="rId5"/>
          <a:srcRect l="3244" r="1283" b="1112"/>
          <a:stretch/>
        </p:blipFill>
        <p:spPr>
          <a:xfrm>
            <a:off x="3747512" y="1695256"/>
            <a:ext cx="4091552" cy="2962244"/>
          </a:xfrm>
          <a:prstGeom prst="rect">
            <a:avLst/>
          </a:prstGeom>
        </p:spPr>
      </p:pic>
      <p:sp>
        <p:nvSpPr>
          <p:cNvPr id="11" name="Notched Right Arrow 10">
            <a:extLst>
              <a:ext uri="{FF2B5EF4-FFF2-40B4-BE49-F238E27FC236}">
                <a16:creationId xmlns:a16="http://schemas.microsoft.com/office/drawing/2014/main" id="{F6CEF891-E8B1-72CE-0DAC-8F987BECB8EE}"/>
              </a:ext>
            </a:extLst>
          </p:cNvPr>
          <p:cNvSpPr/>
          <p:nvPr/>
        </p:nvSpPr>
        <p:spPr>
          <a:xfrm>
            <a:off x="2131386" y="2710718"/>
            <a:ext cx="1291328" cy="484909"/>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Response</a:t>
            </a:r>
          </a:p>
        </p:txBody>
      </p:sp>
    </p:spTree>
    <p:extLst>
      <p:ext uri="{BB962C8B-B14F-4D97-AF65-F5344CB8AC3E}">
        <p14:creationId xmlns:p14="http://schemas.microsoft.com/office/powerpoint/2010/main" val="3478937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C2FFC-48A6-7777-499A-43E0EAC4D357}"/>
              </a:ext>
            </a:extLst>
          </p:cNvPr>
          <p:cNvSpPr>
            <a:spLocks noGrp="1"/>
          </p:cNvSpPr>
          <p:nvPr>
            <p:ph type="title"/>
          </p:nvPr>
        </p:nvSpPr>
        <p:spPr/>
        <p:txBody>
          <a:bodyPr>
            <a:normAutofit fontScale="90000"/>
          </a:bodyPr>
          <a:lstStyle/>
          <a:p>
            <a:r>
              <a:rPr lang="en-US" dirty="0"/>
              <a:t>Data normalization</a:t>
            </a:r>
          </a:p>
        </p:txBody>
      </p:sp>
      <p:sp>
        <p:nvSpPr>
          <p:cNvPr id="3" name="Text Placeholder 2">
            <a:extLst>
              <a:ext uri="{FF2B5EF4-FFF2-40B4-BE49-F238E27FC236}">
                <a16:creationId xmlns:a16="http://schemas.microsoft.com/office/drawing/2014/main" id="{8DA23B34-A188-86AA-71D3-0BAA73A71974}"/>
              </a:ext>
            </a:extLst>
          </p:cNvPr>
          <p:cNvSpPr>
            <a:spLocks noGrp="1"/>
          </p:cNvSpPr>
          <p:nvPr>
            <p:ph type="body" sz="quarter" idx="14"/>
          </p:nvPr>
        </p:nvSpPr>
        <p:spPr/>
        <p:txBody>
          <a:bodyPr/>
          <a:lstStyle/>
          <a:p>
            <a:pPr marL="457200" indent="-457200">
              <a:buFont typeface="+mj-lt"/>
              <a:buAutoNum type="arabicPeriod"/>
            </a:pPr>
            <a:r>
              <a:rPr lang="en-US" sz="1800" dirty="0">
                <a:solidFill>
                  <a:schemeClr val="accent2"/>
                </a:solidFill>
              </a:rPr>
              <a:t>Identify objects</a:t>
            </a:r>
          </a:p>
          <a:p>
            <a:pPr marL="457200" indent="-457200">
              <a:buFont typeface="+mj-lt"/>
              <a:buAutoNum type="arabicPeriod"/>
            </a:pPr>
            <a:r>
              <a:rPr lang="en-US" sz="1800" dirty="0">
                <a:solidFill>
                  <a:schemeClr val="accent2"/>
                </a:solidFill>
              </a:rPr>
              <a:t>Generate cache IDs</a:t>
            </a:r>
          </a:p>
          <a:p>
            <a:pPr marL="457200" indent="-457200">
              <a:buFont typeface="+mj-lt"/>
              <a:buAutoNum type="arabicPeriod"/>
            </a:pPr>
            <a:r>
              <a:rPr lang="en-US" b="1" dirty="0"/>
              <a:t>Replace object fields </a:t>
            </a:r>
            <a:br>
              <a:rPr lang="en-US" b="1" dirty="0"/>
            </a:br>
            <a:r>
              <a:rPr lang="en-US" b="1" dirty="0"/>
              <a:t>with references</a:t>
            </a:r>
          </a:p>
          <a:p>
            <a:endParaRPr lang="en-US" dirty="0"/>
          </a:p>
        </p:txBody>
      </p:sp>
      <p:sp>
        <p:nvSpPr>
          <p:cNvPr id="4" name="Footer Placeholder 3">
            <a:extLst>
              <a:ext uri="{FF2B5EF4-FFF2-40B4-BE49-F238E27FC236}">
                <a16:creationId xmlns:a16="http://schemas.microsoft.com/office/drawing/2014/main" id="{CBAB5A2C-3DEC-0ECB-D6A2-7D472B775DE0}"/>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5D8C19A4-1097-A3B6-57AA-AF665BC668E4}"/>
              </a:ext>
            </a:extLst>
          </p:cNvPr>
          <p:cNvSpPr>
            <a:spLocks noGrp="1"/>
          </p:cNvSpPr>
          <p:nvPr>
            <p:ph type="sldNum" sz="quarter" idx="13"/>
          </p:nvPr>
        </p:nvSpPr>
        <p:spPr/>
        <p:txBody>
          <a:bodyPr/>
          <a:lstStyle/>
          <a:p>
            <a:fld id="{9C057DB4-583E-41A7-BD94-987342018C17}" type="slidenum">
              <a:rPr lang="en-GB" smtClean="0"/>
              <a:pPr/>
              <a:t>28</a:t>
            </a:fld>
            <a:endParaRPr lang="en-GB" dirty="0"/>
          </a:p>
        </p:txBody>
      </p:sp>
      <p:pic>
        <p:nvPicPr>
          <p:cNvPr id="7" name="Picture 6">
            <a:extLst>
              <a:ext uri="{FF2B5EF4-FFF2-40B4-BE49-F238E27FC236}">
                <a16:creationId xmlns:a16="http://schemas.microsoft.com/office/drawing/2014/main" id="{CC56891B-8EBE-1E75-2173-270B2B306250}"/>
              </a:ext>
            </a:extLst>
          </p:cNvPr>
          <p:cNvPicPr>
            <a:picLocks noChangeAspect="1"/>
          </p:cNvPicPr>
          <p:nvPr/>
        </p:nvPicPr>
        <p:blipFill>
          <a:blip r:embed="rId3"/>
          <a:stretch>
            <a:fillRect/>
          </a:stretch>
        </p:blipFill>
        <p:spPr>
          <a:xfrm>
            <a:off x="180000" y="1960825"/>
            <a:ext cx="1566538" cy="2696675"/>
          </a:xfrm>
          <a:prstGeom prst="rect">
            <a:avLst/>
          </a:prstGeom>
        </p:spPr>
      </p:pic>
      <p:sp>
        <p:nvSpPr>
          <p:cNvPr id="9" name="Notched Right Arrow 8">
            <a:extLst>
              <a:ext uri="{FF2B5EF4-FFF2-40B4-BE49-F238E27FC236}">
                <a16:creationId xmlns:a16="http://schemas.microsoft.com/office/drawing/2014/main" id="{3AE19980-3F76-8749-B47E-B47F73AE089D}"/>
              </a:ext>
            </a:extLst>
          </p:cNvPr>
          <p:cNvSpPr/>
          <p:nvPr/>
        </p:nvSpPr>
        <p:spPr>
          <a:xfrm>
            <a:off x="2131386" y="2710718"/>
            <a:ext cx="1291328" cy="484909"/>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Cache</a:t>
            </a:r>
          </a:p>
        </p:txBody>
      </p:sp>
      <p:pic>
        <p:nvPicPr>
          <p:cNvPr id="10" name="Picture 9">
            <a:extLst>
              <a:ext uri="{FF2B5EF4-FFF2-40B4-BE49-F238E27FC236}">
                <a16:creationId xmlns:a16="http://schemas.microsoft.com/office/drawing/2014/main" id="{6A71FEFB-9B84-FEE7-A264-3622AC91362E}"/>
              </a:ext>
            </a:extLst>
          </p:cNvPr>
          <p:cNvPicPr>
            <a:picLocks noChangeAspect="1"/>
          </p:cNvPicPr>
          <p:nvPr/>
        </p:nvPicPr>
        <p:blipFill>
          <a:blip r:embed="rId4"/>
          <a:stretch>
            <a:fillRect/>
          </a:stretch>
        </p:blipFill>
        <p:spPr>
          <a:xfrm>
            <a:off x="3687385" y="2320047"/>
            <a:ext cx="5339936" cy="1362604"/>
          </a:xfrm>
          <a:prstGeom prst="rect">
            <a:avLst/>
          </a:prstGeom>
        </p:spPr>
      </p:pic>
    </p:spTree>
    <p:extLst>
      <p:ext uri="{BB962C8B-B14F-4D97-AF65-F5344CB8AC3E}">
        <p14:creationId xmlns:p14="http://schemas.microsoft.com/office/powerpoint/2010/main" val="3291320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EEC6-DD27-78E1-7609-1A7443E1B756}"/>
              </a:ext>
            </a:extLst>
          </p:cNvPr>
          <p:cNvSpPr>
            <a:spLocks noGrp="1"/>
          </p:cNvSpPr>
          <p:nvPr>
            <p:ph type="title"/>
          </p:nvPr>
        </p:nvSpPr>
        <p:spPr/>
        <p:txBody>
          <a:bodyPr>
            <a:normAutofit fontScale="90000"/>
          </a:bodyPr>
          <a:lstStyle/>
          <a:p>
            <a:r>
              <a:rPr lang="en-US" dirty="0"/>
              <a:t>Data normalization</a:t>
            </a:r>
          </a:p>
        </p:txBody>
      </p:sp>
      <p:sp>
        <p:nvSpPr>
          <p:cNvPr id="3" name="Text Placeholder 2">
            <a:extLst>
              <a:ext uri="{FF2B5EF4-FFF2-40B4-BE49-F238E27FC236}">
                <a16:creationId xmlns:a16="http://schemas.microsoft.com/office/drawing/2014/main" id="{C76F7C08-794E-C9C4-34F3-04762FF48D35}"/>
              </a:ext>
            </a:extLst>
          </p:cNvPr>
          <p:cNvSpPr>
            <a:spLocks noGrp="1"/>
          </p:cNvSpPr>
          <p:nvPr>
            <p:ph type="body" sz="quarter" idx="14"/>
          </p:nvPr>
        </p:nvSpPr>
        <p:spPr/>
        <p:txBody>
          <a:bodyPr/>
          <a:lstStyle/>
          <a:p>
            <a:pPr marL="457200" indent="-457200">
              <a:buFont typeface="+mj-lt"/>
              <a:buAutoNum type="arabicPeriod"/>
            </a:pPr>
            <a:r>
              <a:rPr lang="en-US" sz="1800" dirty="0">
                <a:solidFill>
                  <a:schemeClr val="accent2"/>
                </a:solidFill>
              </a:rPr>
              <a:t>Identify objects</a:t>
            </a:r>
          </a:p>
          <a:p>
            <a:pPr marL="457200" indent="-457200">
              <a:buFont typeface="+mj-lt"/>
              <a:buAutoNum type="arabicPeriod"/>
            </a:pPr>
            <a:r>
              <a:rPr lang="en-US" sz="1800" dirty="0">
                <a:solidFill>
                  <a:schemeClr val="accent2"/>
                </a:solidFill>
              </a:rPr>
              <a:t>Generate cache IDs</a:t>
            </a:r>
          </a:p>
          <a:p>
            <a:pPr marL="457200" indent="-457200">
              <a:buFont typeface="+mj-lt"/>
              <a:buAutoNum type="arabicPeriod"/>
            </a:pPr>
            <a:r>
              <a:rPr lang="en-US" sz="1800" dirty="0">
                <a:solidFill>
                  <a:schemeClr val="accent2"/>
                </a:solidFill>
              </a:rPr>
              <a:t>Replace object fields </a:t>
            </a:r>
            <a:br>
              <a:rPr lang="en-US" sz="1800" dirty="0">
                <a:solidFill>
                  <a:schemeClr val="accent2"/>
                </a:solidFill>
              </a:rPr>
            </a:br>
            <a:r>
              <a:rPr lang="en-US" sz="1800" dirty="0">
                <a:solidFill>
                  <a:schemeClr val="accent2"/>
                </a:solidFill>
              </a:rPr>
              <a:t>with references</a:t>
            </a:r>
          </a:p>
          <a:p>
            <a:pPr marL="457200" indent="-457200">
              <a:buFont typeface="+mj-lt"/>
              <a:buAutoNum type="arabicPeriod"/>
            </a:pPr>
            <a:r>
              <a:rPr lang="en-US" b="1" dirty="0"/>
              <a:t>Store normalized objects</a:t>
            </a:r>
          </a:p>
          <a:p>
            <a:endParaRPr lang="en-US" dirty="0"/>
          </a:p>
        </p:txBody>
      </p:sp>
      <p:sp>
        <p:nvSpPr>
          <p:cNvPr id="4" name="Footer Placeholder 3">
            <a:extLst>
              <a:ext uri="{FF2B5EF4-FFF2-40B4-BE49-F238E27FC236}">
                <a16:creationId xmlns:a16="http://schemas.microsoft.com/office/drawing/2014/main" id="{0BE19D30-9089-216C-90ED-6DF1C55519EB}"/>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7761B061-FEA4-5571-0ACB-A9243F27FC78}"/>
              </a:ext>
            </a:extLst>
          </p:cNvPr>
          <p:cNvSpPr>
            <a:spLocks noGrp="1"/>
          </p:cNvSpPr>
          <p:nvPr>
            <p:ph type="sldNum" sz="quarter" idx="13"/>
          </p:nvPr>
        </p:nvSpPr>
        <p:spPr/>
        <p:txBody>
          <a:bodyPr/>
          <a:lstStyle/>
          <a:p>
            <a:fld id="{9C057DB4-583E-41A7-BD94-987342018C17}" type="slidenum">
              <a:rPr lang="en-GB" smtClean="0"/>
              <a:pPr/>
              <a:t>29</a:t>
            </a:fld>
            <a:endParaRPr lang="en-GB" dirty="0"/>
          </a:p>
        </p:txBody>
      </p:sp>
      <p:pic>
        <p:nvPicPr>
          <p:cNvPr id="6" name="Picture 5">
            <a:extLst>
              <a:ext uri="{FF2B5EF4-FFF2-40B4-BE49-F238E27FC236}">
                <a16:creationId xmlns:a16="http://schemas.microsoft.com/office/drawing/2014/main" id="{B5130CDB-97E6-4E43-D2B6-2CBEE452E39E}"/>
              </a:ext>
            </a:extLst>
          </p:cNvPr>
          <p:cNvPicPr>
            <a:picLocks noChangeAspect="1"/>
          </p:cNvPicPr>
          <p:nvPr/>
        </p:nvPicPr>
        <p:blipFill rotWithShape="1">
          <a:blip r:embed="rId3"/>
          <a:srcRect l="4518" t="2221" b="1112"/>
          <a:stretch/>
        </p:blipFill>
        <p:spPr>
          <a:xfrm>
            <a:off x="3978640" y="553456"/>
            <a:ext cx="5165360" cy="3623972"/>
          </a:xfrm>
          <a:prstGeom prst="rect">
            <a:avLst/>
          </a:prstGeom>
        </p:spPr>
      </p:pic>
    </p:spTree>
    <p:extLst>
      <p:ext uri="{BB962C8B-B14F-4D97-AF65-F5344CB8AC3E}">
        <p14:creationId xmlns:p14="http://schemas.microsoft.com/office/powerpoint/2010/main" val="893018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72B2-0CE0-73F4-2AC1-4A3E4CD6BB18}"/>
              </a:ext>
            </a:extLst>
          </p:cNvPr>
          <p:cNvSpPr>
            <a:spLocks noGrp="1"/>
          </p:cNvSpPr>
          <p:nvPr>
            <p:ph type="title"/>
          </p:nvPr>
        </p:nvSpPr>
        <p:spPr/>
        <p:txBody>
          <a:bodyPr>
            <a:normAutofit fontScale="90000"/>
          </a:bodyPr>
          <a:lstStyle/>
          <a:p>
            <a:r>
              <a:rPr lang="en-US" dirty="0"/>
              <a:t>Challenges with micro-frontends </a:t>
            </a:r>
            <a:r>
              <a:rPr lang="en-US" sz="1200" b="0" baseline="-25000" dirty="0"/>
              <a:t>[1]</a:t>
            </a:r>
            <a:endParaRPr lang="en-US" b="0" baseline="-25000" dirty="0"/>
          </a:p>
        </p:txBody>
      </p:sp>
      <p:sp>
        <p:nvSpPr>
          <p:cNvPr id="3" name="Text Placeholder 2">
            <a:extLst>
              <a:ext uri="{FF2B5EF4-FFF2-40B4-BE49-F238E27FC236}">
                <a16:creationId xmlns:a16="http://schemas.microsoft.com/office/drawing/2014/main" id="{660612DE-66E3-8C5D-C0B8-B08A23FD1E48}"/>
              </a:ext>
            </a:extLst>
          </p:cNvPr>
          <p:cNvSpPr>
            <a:spLocks noGrp="1"/>
          </p:cNvSpPr>
          <p:nvPr>
            <p:ph type="body" sz="quarter" idx="14"/>
          </p:nvPr>
        </p:nvSpPr>
        <p:spPr>
          <a:xfrm>
            <a:off x="180001" y="607500"/>
            <a:ext cx="8775319" cy="1502258"/>
          </a:xfrm>
        </p:spPr>
        <p:txBody>
          <a:bodyPr>
            <a:normAutofit/>
          </a:bodyPr>
          <a:lstStyle/>
          <a:p>
            <a:r>
              <a:rPr lang="en-US" sz="1800" dirty="0"/>
              <a:t>Communication and Data Sharing</a:t>
            </a:r>
          </a:p>
          <a:p>
            <a:r>
              <a:rPr lang="en-US" sz="1800" dirty="0"/>
              <a:t>Orchestration and integration</a:t>
            </a:r>
          </a:p>
          <a:p>
            <a:r>
              <a:rPr lang="en-US" sz="1800" dirty="0"/>
              <a:t>Versioning and Compatibility</a:t>
            </a:r>
          </a:p>
          <a:p>
            <a:r>
              <a:rPr lang="en-US" sz="1800" b="1" dirty="0">
                <a:solidFill>
                  <a:srgbClr val="005A96"/>
                </a:solidFill>
              </a:rPr>
              <a:t>Cross Cutting Concerns</a:t>
            </a:r>
          </a:p>
        </p:txBody>
      </p:sp>
      <p:sp>
        <p:nvSpPr>
          <p:cNvPr id="4" name="Footer Placeholder 3">
            <a:extLst>
              <a:ext uri="{FF2B5EF4-FFF2-40B4-BE49-F238E27FC236}">
                <a16:creationId xmlns:a16="http://schemas.microsoft.com/office/drawing/2014/main" id="{78ECAF0F-3C12-9875-355C-D7E963185DA8}"/>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FDD301F3-81A7-DAF1-22D0-D116E7932C0D}"/>
              </a:ext>
            </a:extLst>
          </p:cNvPr>
          <p:cNvSpPr>
            <a:spLocks noGrp="1"/>
          </p:cNvSpPr>
          <p:nvPr>
            <p:ph type="sldNum" sz="quarter" idx="13"/>
          </p:nvPr>
        </p:nvSpPr>
        <p:spPr/>
        <p:txBody>
          <a:bodyPr/>
          <a:lstStyle/>
          <a:p>
            <a:fld id="{9C057DB4-583E-41A7-BD94-987342018C17}" type="slidenum">
              <a:rPr lang="en-GB" smtClean="0"/>
              <a:pPr/>
              <a:t>3</a:t>
            </a:fld>
            <a:endParaRPr lang="en-GB" dirty="0"/>
          </a:p>
        </p:txBody>
      </p:sp>
      <p:pic>
        <p:nvPicPr>
          <p:cNvPr id="8" name="Picture 7">
            <a:extLst>
              <a:ext uri="{FF2B5EF4-FFF2-40B4-BE49-F238E27FC236}">
                <a16:creationId xmlns:a16="http://schemas.microsoft.com/office/drawing/2014/main" id="{5FF14CB5-7B5B-9445-D10A-6FC747FEF0AC}"/>
              </a:ext>
            </a:extLst>
          </p:cNvPr>
          <p:cNvPicPr>
            <a:picLocks noChangeAspect="1"/>
          </p:cNvPicPr>
          <p:nvPr/>
        </p:nvPicPr>
        <p:blipFill>
          <a:blip r:embed="rId3"/>
          <a:stretch>
            <a:fillRect/>
          </a:stretch>
        </p:blipFill>
        <p:spPr>
          <a:xfrm>
            <a:off x="939559" y="2036059"/>
            <a:ext cx="7373702" cy="2432561"/>
          </a:xfrm>
          <a:prstGeom prst="rect">
            <a:avLst/>
          </a:prstGeom>
        </p:spPr>
      </p:pic>
      <p:sp>
        <p:nvSpPr>
          <p:cNvPr id="7" name="TextBox 6">
            <a:extLst>
              <a:ext uri="{FF2B5EF4-FFF2-40B4-BE49-F238E27FC236}">
                <a16:creationId xmlns:a16="http://schemas.microsoft.com/office/drawing/2014/main" id="{B381B44B-04C0-1838-E1BF-D28A57778608}"/>
              </a:ext>
            </a:extLst>
          </p:cNvPr>
          <p:cNvSpPr txBox="1"/>
          <p:nvPr/>
        </p:nvSpPr>
        <p:spPr>
          <a:xfrm>
            <a:off x="939559" y="4504013"/>
            <a:ext cx="7256201" cy="237706"/>
          </a:xfrm>
          <a:prstGeom prst="rect">
            <a:avLst/>
          </a:prstGeom>
        </p:spPr>
        <p:txBody>
          <a:bodyPr vert="horz" wrap="square" lIns="91440" tIns="45720" rIns="91440" bIns="45720" rtlCol="0" anchor="t">
            <a:normAutofit fontScale="40000" lnSpcReduction="20000"/>
          </a:bodyPr>
          <a:lstStyle/>
          <a:p>
            <a:pPr algn="ctr"/>
            <a:r>
              <a:rPr lang="en-US" sz="2800" dirty="0"/>
              <a:t>Figure 2: Cross-Cutting Concerns in micro-frontends example.</a:t>
            </a:r>
          </a:p>
        </p:txBody>
      </p:sp>
      <p:pic>
        <p:nvPicPr>
          <p:cNvPr id="13" name="Picture 4">
            <a:extLst>
              <a:ext uri="{FF2B5EF4-FFF2-40B4-BE49-F238E27FC236}">
                <a16:creationId xmlns:a16="http://schemas.microsoft.com/office/drawing/2014/main" id="{1316E6CB-91F6-B252-4EEE-57FD1F11800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37834" y="3067051"/>
            <a:ext cx="277585" cy="1852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AD7913F-4809-4C5C-D770-7F5FFE6FE9E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42869" y="3059996"/>
            <a:ext cx="277585" cy="185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88F761-C094-9649-DFE9-93CCDC34C65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47904" y="3067051"/>
            <a:ext cx="277585" cy="1852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088473EC-DADA-0DDC-4391-BD1B738BFB8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45714" y="3046090"/>
            <a:ext cx="277585" cy="18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60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4957-F84A-88AC-7C69-6B42A1099EEE}"/>
              </a:ext>
            </a:extLst>
          </p:cNvPr>
          <p:cNvSpPr>
            <a:spLocks noGrp="1"/>
          </p:cNvSpPr>
          <p:nvPr>
            <p:ph type="title"/>
          </p:nvPr>
        </p:nvSpPr>
        <p:spPr/>
        <p:txBody>
          <a:bodyPr>
            <a:normAutofit fontScale="90000"/>
          </a:bodyPr>
          <a:lstStyle/>
          <a:p>
            <a:r>
              <a:rPr lang="en-US" dirty="0"/>
              <a:t>Query Reduction</a:t>
            </a:r>
          </a:p>
        </p:txBody>
      </p:sp>
      <p:sp>
        <p:nvSpPr>
          <p:cNvPr id="3" name="Text Placeholder 2">
            <a:extLst>
              <a:ext uri="{FF2B5EF4-FFF2-40B4-BE49-F238E27FC236}">
                <a16:creationId xmlns:a16="http://schemas.microsoft.com/office/drawing/2014/main" id="{2A28897F-9F8C-35A1-4157-344CEFCC1781}"/>
              </a:ext>
            </a:extLst>
          </p:cNvPr>
          <p:cNvSpPr>
            <a:spLocks noGrp="1"/>
          </p:cNvSpPr>
          <p:nvPr>
            <p:ph type="body" sz="quarter" idx="14"/>
          </p:nvPr>
        </p:nvSpPr>
        <p:spPr/>
        <p:txBody>
          <a:bodyPr/>
          <a:lstStyle/>
          <a:p>
            <a:r>
              <a:rPr lang="en-US" dirty="0"/>
              <a:t>Apollo Client does not provide this feature out of the box.</a:t>
            </a:r>
          </a:p>
          <a:p>
            <a:r>
              <a:rPr lang="en-US" dirty="0"/>
              <a:t>Identical queries that fetch different fields, are always fetched from the server.</a:t>
            </a:r>
          </a:p>
          <a:p>
            <a:endParaRPr lang="en-US" dirty="0"/>
          </a:p>
        </p:txBody>
      </p:sp>
      <p:sp>
        <p:nvSpPr>
          <p:cNvPr id="4" name="Footer Placeholder 3">
            <a:extLst>
              <a:ext uri="{FF2B5EF4-FFF2-40B4-BE49-F238E27FC236}">
                <a16:creationId xmlns:a16="http://schemas.microsoft.com/office/drawing/2014/main" id="{F6AF131F-F55E-1033-136C-BC6307632F65}"/>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6BCDF95E-5853-F0EA-0C74-4E4E10FA324D}"/>
              </a:ext>
            </a:extLst>
          </p:cNvPr>
          <p:cNvSpPr>
            <a:spLocks noGrp="1"/>
          </p:cNvSpPr>
          <p:nvPr>
            <p:ph type="sldNum" sz="quarter" idx="13"/>
          </p:nvPr>
        </p:nvSpPr>
        <p:spPr/>
        <p:txBody>
          <a:bodyPr/>
          <a:lstStyle/>
          <a:p>
            <a:fld id="{9C057DB4-583E-41A7-BD94-987342018C17}" type="slidenum">
              <a:rPr lang="en-GB" smtClean="0"/>
              <a:pPr/>
              <a:t>30</a:t>
            </a:fld>
            <a:endParaRPr lang="en-GB" dirty="0"/>
          </a:p>
        </p:txBody>
      </p:sp>
      <p:pic>
        <p:nvPicPr>
          <p:cNvPr id="6" name="Picture 5">
            <a:extLst>
              <a:ext uri="{FF2B5EF4-FFF2-40B4-BE49-F238E27FC236}">
                <a16:creationId xmlns:a16="http://schemas.microsoft.com/office/drawing/2014/main" id="{27B784BB-CFF6-982D-5097-5FE7B67EB1AE}"/>
              </a:ext>
            </a:extLst>
          </p:cNvPr>
          <p:cNvPicPr>
            <a:picLocks noChangeAspect="1"/>
          </p:cNvPicPr>
          <p:nvPr/>
        </p:nvPicPr>
        <p:blipFill rotWithShape="1">
          <a:blip r:embed="rId3"/>
          <a:srcRect l="3340" t="8669" r="1445" b="2361"/>
          <a:stretch/>
        </p:blipFill>
        <p:spPr>
          <a:xfrm>
            <a:off x="867439" y="1885789"/>
            <a:ext cx="7400441" cy="2650211"/>
          </a:xfrm>
          <a:prstGeom prst="rect">
            <a:avLst/>
          </a:prstGeom>
        </p:spPr>
      </p:pic>
    </p:spTree>
    <p:extLst>
      <p:ext uri="{BB962C8B-B14F-4D97-AF65-F5344CB8AC3E}">
        <p14:creationId xmlns:p14="http://schemas.microsoft.com/office/powerpoint/2010/main" val="2994140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82C4-CB61-BFD4-CE88-8A8F9325FCFF}"/>
              </a:ext>
            </a:extLst>
          </p:cNvPr>
          <p:cNvSpPr>
            <a:spLocks noGrp="1"/>
          </p:cNvSpPr>
          <p:nvPr>
            <p:ph type="title"/>
          </p:nvPr>
        </p:nvSpPr>
        <p:spPr/>
        <p:txBody>
          <a:bodyPr>
            <a:normAutofit fontScale="90000"/>
          </a:bodyPr>
          <a:lstStyle/>
          <a:p>
            <a:r>
              <a:rPr lang="en-US" dirty="0"/>
              <a:t>Query reduction</a:t>
            </a:r>
          </a:p>
        </p:txBody>
      </p:sp>
      <p:sp>
        <p:nvSpPr>
          <p:cNvPr id="4" name="Footer Placeholder 3">
            <a:extLst>
              <a:ext uri="{FF2B5EF4-FFF2-40B4-BE49-F238E27FC236}">
                <a16:creationId xmlns:a16="http://schemas.microsoft.com/office/drawing/2014/main" id="{9DB8E037-9B53-8DDE-0704-49AAE70C1BB9}"/>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F38AADEA-4772-5D2F-167E-D59340C2918D}"/>
              </a:ext>
            </a:extLst>
          </p:cNvPr>
          <p:cNvSpPr>
            <a:spLocks noGrp="1"/>
          </p:cNvSpPr>
          <p:nvPr>
            <p:ph type="sldNum" sz="quarter" idx="13"/>
          </p:nvPr>
        </p:nvSpPr>
        <p:spPr/>
        <p:txBody>
          <a:bodyPr/>
          <a:lstStyle/>
          <a:p>
            <a:fld id="{9C057DB4-583E-41A7-BD94-987342018C17}" type="slidenum">
              <a:rPr lang="en-GB" smtClean="0"/>
              <a:pPr/>
              <a:t>31</a:t>
            </a:fld>
            <a:endParaRPr lang="en-GB" dirty="0"/>
          </a:p>
        </p:txBody>
      </p:sp>
      <p:pic>
        <p:nvPicPr>
          <p:cNvPr id="6" name="Picture 5">
            <a:extLst>
              <a:ext uri="{FF2B5EF4-FFF2-40B4-BE49-F238E27FC236}">
                <a16:creationId xmlns:a16="http://schemas.microsoft.com/office/drawing/2014/main" id="{1FB4F460-3F61-E493-DFAA-1205E1355CEE}"/>
              </a:ext>
            </a:extLst>
          </p:cNvPr>
          <p:cNvPicPr>
            <a:picLocks noChangeAspect="1"/>
          </p:cNvPicPr>
          <p:nvPr/>
        </p:nvPicPr>
        <p:blipFill rotWithShape="1">
          <a:blip r:embed="rId3"/>
          <a:srcRect t="3778" b="2936"/>
          <a:stretch/>
        </p:blipFill>
        <p:spPr>
          <a:xfrm>
            <a:off x="180000" y="969091"/>
            <a:ext cx="2081860" cy="3657601"/>
          </a:xfrm>
          <a:prstGeom prst="rect">
            <a:avLst/>
          </a:prstGeom>
        </p:spPr>
      </p:pic>
      <p:pic>
        <p:nvPicPr>
          <p:cNvPr id="7" name="Picture 6">
            <a:extLst>
              <a:ext uri="{FF2B5EF4-FFF2-40B4-BE49-F238E27FC236}">
                <a16:creationId xmlns:a16="http://schemas.microsoft.com/office/drawing/2014/main" id="{D6F668DA-F540-A751-D2FA-55571672C080}"/>
              </a:ext>
            </a:extLst>
          </p:cNvPr>
          <p:cNvPicPr>
            <a:picLocks noChangeAspect="1"/>
          </p:cNvPicPr>
          <p:nvPr/>
        </p:nvPicPr>
        <p:blipFill rotWithShape="1">
          <a:blip r:embed="rId4"/>
          <a:srcRect b="4423"/>
          <a:stretch/>
        </p:blipFill>
        <p:spPr>
          <a:xfrm>
            <a:off x="2623095" y="880371"/>
            <a:ext cx="3212236" cy="3835039"/>
          </a:xfrm>
          <a:prstGeom prst="rect">
            <a:avLst/>
          </a:prstGeom>
        </p:spPr>
      </p:pic>
      <p:pic>
        <p:nvPicPr>
          <p:cNvPr id="8" name="Picture 7">
            <a:extLst>
              <a:ext uri="{FF2B5EF4-FFF2-40B4-BE49-F238E27FC236}">
                <a16:creationId xmlns:a16="http://schemas.microsoft.com/office/drawing/2014/main" id="{B26E1462-83A6-11E7-85D4-BFCB5A38D18B}"/>
              </a:ext>
            </a:extLst>
          </p:cNvPr>
          <p:cNvPicPr>
            <a:picLocks noChangeAspect="1"/>
          </p:cNvPicPr>
          <p:nvPr/>
        </p:nvPicPr>
        <p:blipFill>
          <a:blip r:embed="rId5"/>
          <a:stretch>
            <a:fillRect/>
          </a:stretch>
        </p:blipFill>
        <p:spPr>
          <a:xfrm>
            <a:off x="6520906" y="1832690"/>
            <a:ext cx="2070100" cy="1930400"/>
          </a:xfrm>
          <a:prstGeom prst="rect">
            <a:avLst/>
          </a:prstGeom>
        </p:spPr>
      </p:pic>
      <p:sp>
        <p:nvSpPr>
          <p:cNvPr id="15" name="TextBox 14">
            <a:extLst>
              <a:ext uri="{FF2B5EF4-FFF2-40B4-BE49-F238E27FC236}">
                <a16:creationId xmlns:a16="http://schemas.microsoft.com/office/drawing/2014/main" id="{0AA369DC-5428-AB22-72BE-AEFD2CFA6424}"/>
              </a:ext>
            </a:extLst>
          </p:cNvPr>
          <p:cNvSpPr txBox="1"/>
          <p:nvPr/>
        </p:nvSpPr>
        <p:spPr>
          <a:xfrm>
            <a:off x="6644892" y="1602870"/>
            <a:ext cx="1495587" cy="302264"/>
          </a:xfrm>
          <a:prstGeom prst="rect">
            <a:avLst/>
          </a:prstGeom>
        </p:spPr>
        <p:txBody>
          <a:bodyPr vert="horz" wrap="none" lIns="91440" tIns="45720" rIns="91440" bIns="45720" rtlCol="0" anchor="t">
            <a:normAutofit fontScale="92500" lnSpcReduction="10000"/>
          </a:bodyPr>
          <a:lstStyle/>
          <a:p>
            <a:pPr algn="l"/>
            <a:r>
              <a:rPr lang="en-US" sz="1600" dirty="0">
                <a:solidFill>
                  <a:srgbClr val="002060"/>
                </a:solidFill>
              </a:rPr>
              <a:t>Reduced query</a:t>
            </a:r>
          </a:p>
        </p:txBody>
      </p:sp>
      <p:sp>
        <p:nvSpPr>
          <p:cNvPr id="16" name="TextBox 15">
            <a:extLst>
              <a:ext uri="{FF2B5EF4-FFF2-40B4-BE49-F238E27FC236}">
                <a16:creationId xmlns:a16="http://schemas.microsoft.com/office/drawing/2014/main" id="{9574D3F4-D5EE-4B3B-EC7B-3F7D8FBBCB6D}"/>
              </a:ext>
            </a:extLst>
          </p:cNvPr>
          <p:cNvSpPr txBox="1"/>
          <p:nvPr/>
        </p:nvSpPr>
        <p:spPr>
          <a:xfrm>
            <a:off x="2623095" y="578107"/>
            <a:ext cx="1495587" cy="302264"/>
          </a:xfrm>
          <a:prstGeom prst="rect">
            <a:avLst/>
          </a:prstGeom>
        </p:spPr>
        <p:txBody>
          <a:bodyPr vert="horz" wrap="none" lIns="91440" tIns="45720" rIns="91440" bIns="45720" rtlCol="0" anchor="t">
            <a:normAutofit fontScale="92500" lnSpcReduction="10000"/>
          </a:bodyPr>
          <a:lstStyle/>
          <a:p>
            <a:pPr algn="l"/>
            <a:r>
              <a:rPr lang="en-US" sz="1600" dirty="0">
                <a:solidFill>
                  <a:srgbClr val="002060"/>
                </a:solidFill>
              </a:rPr>
              <a:t>Second query</a:t>
            </a:r>
          </a:p>
        </p:txBody>
      </p:sp>
      <p:sp>
        <p:nvSpPr>
          <p:cNvPr id="17" name="TextBox 16">
            <a:extLst>
              <a:ext uri="{FF2B5EF4-FFF2-40B4-BE49-F238E27FC236}">
                <a16:creationId xmlns:a16="http://schemas.microsoft.com/office/drawing/2014/main" id="{84F8CF31-28FE-BF7F-569E-3A8AD17F361F}"/>
              </a:ext>
            </a:extLst>
          </p:cNvPr>
          <p:cNvSpPr txBox="1"/>
          <p:nvPr/>
        </p:nvSpPr>
        <p:spPr>
          <a:xfrm>
            <a:off x="180000" y="608099"/>
            <a:ext cx="1121857" cy="302264"/>
          </a:xfrm>
          <a:prstGeom prst="rect">
            <a:avLst/>
          </a:prstGeom>
        </p:spPr>
        <p:txBody>
          <a:bodyPr vert="horz" wrap="none" lIns="91440" tIns="45720" rIns="91440" bIns="45720" rtlCol="0" anchor="t">
            <a:normAutofit fontScale="92500" lnSpcReduction="10000"/>
          </a:bodyPr>
          <a:lstStyle/>
          <a:p>
            <a:pPr algn="l"/>
            <a:r>
              <a:rPr lang="en-US" sz="1600" dirty="0">
                <a:solidFill>
                  <a:srgbClr val="002060"/>
                </a:solidFill>
              </a:rPr>
              <a:t>First query</a:t>
            </a:r>
          </a:p>
        </p:txBody>
      </p:sp>
      <p:sp>
        <p:nvSpPr>
          <p:cNvPr id="20" name="Notched Right Arrow 19">
            <a:extLst>
              <a:ext uri="{FF2B5EF4-FFF2-40B4-BE49-F238E27FC236}">
                <a16:creationId xmlns:a16="http://schemas.microsoft.com/office/drawing/2014/main" id="{6F025BC3-BD4C-9537-00DF-27EC2035C027}"/>
              </a:ext>
            </a:extLst>
          </p:cNvPr>
          <p:cNvSpPr/>
          <p:nvPr/>
        </p:nvSpPr>
        <p:spPr>
          <a:xfrm>
            <a:off x="5353878" y="2329295"/>
            <a:ext cx="1149386" cy="484909"/>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050" dirty="0"/>
              <a:t>Reduction</a:t>
            </a:r>
            <a:endParaRPr lang="en-US" sz="700" dirty="0"/>
          </a:p>
        </p:txBody>
      </p:sp>
    </p:spTree>
    <p:extLst>
      <p:ext uri="{BB962C8B-B14F-4D97-AF65-F5344CB8AC3E}">
        <p14:creationId xmlns:p14="http://schemas.microsoft.com/office/powerpoint/2010/main" val="2674109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60D7-744B-3E79-07BD-3C57D0EEFCC9}"/>
              </a:ext>
            </a:extLst>
          </p:cNvPr>
          <p:cNvSpPr>
            <a:spLocks noGrp="1"/>
          </p:cNvSpPr>
          <p:nvPr>
            <p:ph type="title"/>
          </p:nvPr>
        </p:nvSpPr>
        <p:spPr/>
        <p:txBody>
          <a:bodyPr>
            <a:normAutofit fontScale="90000"/>
          </a:bodyPr>
          <a:lstStyle/>
          <a:p>
            <a:r>
              <a:rPr lang="en-US" dirty="0"/>
              <a:t>apollo-augmented-hooks</a:t>
            </a:r>
          </a:p>
        </p:txBody>
      </p:sp>
      <p:sp>
        <p:nvSpPr>
          <p:cNvPr id="3" name="Text Placeholder 2">
            <a:extLst>
              <a:ext uri="{FF2B5EF4-FFF2-40B4-BE49-F238E27FC236}">
                <a16:creationId xmlns:a16="http://schemas.microsoft.com/office/drawing/2014/main" id="{E7AA8DD2-1718-928E-5E07-131F4AD10749}"/>
              </a:ext>
            </a:extLst>
          </p:cNvPr>
          <p:cNvSpPr>
            <a:spLocks noGrp="1"/>
          </p:cNvSpPr>
          <p:nvPr>
            <p:ph type="body" sz="quarter" idx="14"/>
          </p:nvPr>
        </p:nvSpPr>
        <p:spPr/>
        <p:txBody>
          <a:bodyPr/>
          <a:lstStyle/>
          <a:p>
            <a:r>
              <a:rPr lang="en-US" dirty="0"/>
              <a:t>Provides drop-in replacements for Apollo Client’s query and mutate functions.</a:t>
            </a:r>
          </a:p>
          <a:p>
            <a:r>
              <a:rPr lang="en-US" dirty="0"/>
              <a:t>It implements the functionality to remove fields from queries that are already inside the cache.</a:t>
            </a:r>
          </a:p>
          <a:p>
            <a:r>
              <a:rPr lang="en-US" dirty="0"/>
              <a:t>The dependencies of the library are outdated</a:t>
            </a:r>
          </a:p>
          <a:p>
            <a:r>
              <a:rPr lang="en-US" dirty="0"/>
              <a:t>Specifically developed for React.</a:t>
            </a:r>
          </a:p>
          <a:p>
            <a:endParaRPr lang="en-US" dirty="0"/>
          </a:p>
          <a:p>
            <a:r>
              <a:rPr lang="en-US" dirty="0"/>
              <a:t>Fork the library and make it technology agnostic.</a:t>
            </a:r>
          </a:p>
          <a:p>
            <a:pPr lvl="1"/>
            <a:r>
              <a:rPr lang="en-US" dirty="0"/>
              <a:t>Rewritten with typescript</a:t>
            </a:r>
          </a:p>
          <a:p>
            <a:endParaRPr lang="en-US" dirty="0"/>
          </a:p>
        </p:txBody>
      </p:sp>
      <p:sp>
        <p:nvSpPr>
          <p:cNvPr id="4" name="Footer Placeholder 3">
            <a:extLst>
              <a:ext uri="{FF2B5EF4-FFF2-40B4-BE49-F238E27FC236}">
                <a16:creationId xmlns:a16="http://schemas.microsoft.com/office/drawing/2014/main" id="{147EFF3A-D8DF-2745-C71D-EF023E9E8844}"/>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FDD8D1A6-CC40-71FC-9882-52286FE4C2B5}"/>
              </a:ext>
            </a:extLst>
          </p:cNvPr>
          <p:cNvSpPr>
            <a:spLocks noGrp="1"/>
          </p:cNvSpPr>
          <p:nvPr>
            <p:ph type="sldNum" sz="quarter" idx="13"/>
          </p:nvPr>
        </p:nvSpPr>
        <p:spPr/>
        <p:txBody>
          <a:bodyPr/>
          <a:lstStyle/>
          <a:p>
            <a:fld id="{9C057DB4-583E-41A7-BD94-987342018C17}" type="slidenum">
              <a:rPr lang="en-GB" smtClean="0"/>
              <a:pPr/>
              <a:t>32</a:t>
            </a:fld>
            <a:endParaRPr lang="en-GB" dirty="0"/>
          </a:p>
        </p:txBody>
      </p:sp>
    </p:spTree>
    <p:extLst>
      <p:ext uri="{BB962C8B-B14F-4D97-AF65-F5344CB8AC3E}">
        <p14:creationId xmlns:p14="http://schemas.microsoft.com/office/powerpoint/2010/main" val="355869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DA59-9660-34B3-837F-A2C66C09392C}"/>
              </a:ext>
            </a:extLst>
          </p:cNvPr>
          <p:cNvSpPr>
            <a:spLocks noGrp="1"/>
          </p:cNvSpPr>
          <p:nvPr>
            <p:ph type="title"/>
          </p:nvPr>
        </p:nvSpPr>
        <p:spPr>
          <a:xfrm>
            <a:off x="179999" y="243776"/>
            <a:ext cx="8775320" cy="439153"/>
          </a:xfrm>
        </p:spPr>
        <p:txBody>
          <a:bodyPr>
            <a:normAutofit fontScale="90000"/>
          </a:bodyPr>
          <a:lstStyle/>
          <a:p>
            <a:r>
              <a:rPr lang="en-US" dirty="0"/>
              <a:t>Remove fields from queries</a:t>
            </a:r>
          </a:p>
        </p:txBody>
      </p:sp>
      <p:sp>
        <p:nvSpPr>
          <p:cNvPr id="4" name="Footer Placeholder 3">
            <a:extLst>
              <a:ext uri="{FF2B5EF4-FFF2-40B4-BE49-F238E27FC236}">
                <a16:creationId xmlns:a16="http://schemas.microsoft.com/office/drawing/2014/main" id="{0F08AD82-7B54-9E74-0DFB-D4C359A7614F}"/>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A0D0168E-AABA-6682-8E50-B619561DCFF9}"/>
              </a:ext>
            </a:extLst>
          </p:cNvPr>
          <p:cNvSpPr>
            <a:spLocks noGrp="1"/>
          </p:cNvSpPr>
          <p:nvPr>
            <p:ph type="sldNum" sz="quarter" idx="13"/>
          </p:nvPr>
        </p:nvSpPr>
        <p:spPr/>
        <p:txBody>
          <a:bodyPr/>
          <a:lstStyle/>
          <a:p>
            <a:fld id="{9C057DB4-583E-41A7-BD94-987342018C17}" type="slidenum">
              <a:rPr lang="en-GB" smtClean="0"/>
              <a:pPr/>
              <a:t>33</a:t>
            </a:fld>
            <a:endParaRPr lang="en-GB" dirty="0"/>
          </a:p>
        </p:txBody>
      </p:sp>
      <p:graphicFrame>
        <p:nvGraphicFramePr>
          <p:cNvPr id="11" name="Text Placeholder 2">
            <a:extLst>
              <a:ext uri="{FF2B5EF4-FFF2-40B4-BE49-F238E27FC236}">
                <a16:creationId xmlns:a16="http://schemas.microsoft.com/office/drawing/2014/main" id="{EE6054A3-3FC1-0365-0482-CC663AB8CC3A}"/>
              </a:ext>
            </a:extLst>
          </p:cNvPr>
          <p:cNvGraphicFramePr/>
          <p:nvPr>
            <p:extLst>
              <p:ext uri="{D42A27DB-BD31-4B8C-83A1-F6EECF244321}">
                <p14:modId xmlns:p14="http://schemas.microsoft.com/office/powerpoint/2010/main" val="3681808505"/>
              </p:ext>
            </p:extLst>
          </p:nvPr>
        </p:nvGraphicFramePr>
        <p:xfrm>
          <a:off x="469724" y="1188223"/>
          <a:ext cx="8195871" cy="2767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5564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1089-3115-FC16-3234-CF964CB32C94}"/>
              </a:ext>
            </a:extLst>
          </p:cNvPr>
          <p:cNvSpPr>
            <a:spLocks noGrp="1"/>
          </p:cNvSpPr>
          <p:nvPr>
            <p:ph type="title"/>
          </p:nvPr>
        </p:nvSpPr>
        <p:spPr/>
        <p:txBody>
          <a:bodyPr>
            <a:normAutofit fontScale="90000"/>
          </a:bodyPr>
          <a:lstStyle/>
          <a:p>
            <a:r>
              <a:rPr lang="en-US" dirty="0"/>
              <a:t>Pre-conditions</a:t>
            </a:r>
          </a:p>
        </p:txBody>
      </p:sp>
      <p:sp>
        <p:nvSpPr>
          <p:cNvPr id="3" name="Text Placeholder 2">
            <a:extLst>
              <a:ext uri="{FF2B5EF4-FFF2-40B4-BE49-F238E27FC236}">
                <a16:creationId xmlns:a16="http://schemas.microsoft.com/office/drawing/2014/main" id="{388E0096-681A-4A23-76D8-5193A4A01821}"/>
              </a:ext>
            </a:extLst>
          </p:cNvPr>
          <p:cNvSpPr>
            <a:spLocks noGrp="1"/>
          </p:cNvSpPr>
          <p:nvPr>
            <p:ph type="body" sz="quarter" idx="14"/>
          </p:nvPr>
        </p:nvSpPr>
        <p:spPr>
          <a:xfrm>
            <a:off x="180001" y="607500"/>
            <a:ext cx="8775319" cy="956257"/>
          </a:xfrm>
        </p:spPr>
        <p:txBody>
          <a:bodyPr/>
          <a:lstStyle/>
          <a:p>
            <a:r>
              <a:rPr lang="en-US" dirty="0"/>
              <a:t>Query reduction just works with </a:t>
            </a:r>
            <a:r>
              <a:rPr lang="en-US" b="1" dirty="0"/>
              <a:t>cache-first</a:t>
            </a:r>
            <a:r>
              <a:rPr lang="en-US" dirty="0"/>
              <a:t> fetch policy</a:t>
            </a:r>
          </a:p>
          <a:p>
            <a:r>
              <a:rPr lang="en-US" dirty="0"/>
              <a:t>Queries with polling are not supported.</a:t>
            </a:r>
          </a:p>
        </p:txBody>
      </p:sp>
      <p:sp>
        <p:nvSpPr>
          <p:cNvPr id="4" name="Footer Placeholder 3">
            <a:extLst>
              <a:ext uri="{FF2B5EF4-FFF2-40B4-BE49-F238E27FC236}">
                <a16:creationId xmlns:a16="http://schemas.microsoft.com/office/drawing/2014/main" id="{9FACC7CA-FB4C-E4BF-A75D-6B674527DB8D}"/>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62F82295-C6E2-F335-326B-40C4BF5F064B}"/>
              </a:ext>
            </a:extLst>
          </p:cNvPr>
          <p:cNvSpPr>
            <a:spLocks noGrp="1"/>
          </p:cNvSpPr>
          <p:nvPr>
            <p:ph type="sldNum" sz="quarter" idx="13"/>
          </p:nvPr>
        </p:nvSpPr>
        <p:spPr/>
        <p:txBody>
          <a:bodyPr/>
          <a:lstStyle/>
          <a:p>
            <a:fld id="{9C057DB4-583E-41A7-BD94-987342018C17}" type="slidenum">
              <a:rPr lang="en-GB" smtClean="0"/>
              <a:pPr/>
              <a:t>34</a:t>
            </a:fld>
            <a:endParaRPr lang="en-GB" dirty="0"/>
          </a:p>
        </p:txBody>
      </p:sp>
    </p:spTree>
    <p:extLst>
      <p:ext uri="{BB962C8B-B14F-4D97-AF65-F5344CB8AC3E}">
        <p14:creationId xmlns:p14="http://schemas.microsoft.com/office/powerpoint/2010/main" val="1405427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EB771-262B-0F66-5B96-6E5ED3323A48}"/>
              </a:ext>
            </a:extLst>
          </p:cNvPr>
          <p:cNvSpPr>
            <a:spLocks noGrp="1"/>
          </p:cNvSpPr>
          <p:nvPr>
            <p:ph type="title"/>
          </p:nvPr>
        </p:nvSpPr>
        <p:spPr/>
        <p:txBody>
          <a:bodyPr>
            <a:normAutofit fontScale="90000"/>
          </a:bodyPr>
          <a:lstStyle/>
          <a:p>
            <a:r>
              <a:rPr lang="en-US" dirty="0"/>
              <a:t>Remove fields from queries</a:t>
            </a:r>
          </a:p>
        </p:txBody>
      </p:sp>
      <p:sp>
        <p:nvSpPr>
          <p:cNvPr id="3" name="Text Placeholder 2">
            <a:extLst>
              <a:ext uri="{FF2B5EF4-FFF2-40B4-BE49-F238E27FC236}">
                <a16:creationId xmlns:a16="http://schemas.microsoft.com/office/drawing/2014/main" id="{EFB31B28-F007-2B03-1A92-601573754A1E}"/>
              </a:ext>
            </a:extLst>
          </p:cNvPr>
          <p:cNvSpPr>
            <a:spLocks noGrp="1"/>
          </p:cNvSpPr>
          <p:nvPr>
            <p:ph type="body" sz="quarter" idx="14"/>
          </p:nvPr>
        </p:nvSpPr>
        <p:spPr>
          <a:xfrm>
            <a:off x="180001" y="607500"/>
            <a:ext cx="8775319" cy="541023"/>
          </a:xfrm>
        </p:spPr>
        <p:txBody>
          <a:bodyPr/>
          <a:lstStyle/>
          <a:p>
            <a:pPr marL="457200" indent="-457200">
              <a:buFont typeface="+mj-lt"/>
              <a:buAutoNum type="arabicPeriod"/>
            </a:pPr>
            <a:r>
              <a:rPr lang="en-US" b="1" dirty="0"/>
              <a:t>Identify key-fields</a:t>
            </a:r>
          </a:p>
          <a:p>
            <a:pPr marL="0" indent="0">
              <a:buNone/>
            </a:pPr>
            <a:endParaRPr lang="en-US" dirty="0"/>
          </a:p>
        </p:txBody>
      </p:sp>
      <p:sp>
        <p:nvSpPr>
          <p:cNvPr id="4" name="Footer Placeholder 3">
            <a:extLst>
              <a:ext uri="{FF2B5EF4-FFF2-40B4-BE49-F238E27FC236}">
                <a16:creationId xmlns:a16="http://schemas.microsoft.com/office/drawing/2014/main" id="{76DF0653-0A5B-3E5B-93C3-6908EC169FFE}"/>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B46C741-6111-9692-6BF9-B2D66A1FBD7D}"/>
              </a:ext>
            </a:extLst>
          </p:cNvPr>
          <p:cNvSpPr>
            <a:spLocks noGrp="1"/>
          </p:cNvSpPr>
          <p:nvPr>
            <p:ph type="sldNum" sz="quarter" idx="13"/>
          </p:nvPr>
        </p:nvSpPr>
        <p:spPr/>
        <p:txBody>
          <a:bodyPr/>
          <a:lstStyle/>
          <a:p>
            <a:fld id="{9C057DB4-583E-41A7-BD94-987342018C17}" type="slidenum">
              <a:rPr lang="en-GB" smtClean="0"/>
              <a:pPr/>
              <a:t>35</a:t>
            </a:fld>
            <a:endParaRPr lang="en-GB" dirty="0"/>
          </a:p>
        </p:txBody>
      </p:sp>
      <p:pic>
        <p:nvPicPr>
          <p:cNvPr id="6" name="Picture 5">
            <a:extLst>
              <a:ext uri="{FF2B5EF4-FFF2-40B4-BE49-F238E27FC236}">
                <a16:creationId xmlns:a16="http://schemas.microsoft.com/office/drawing/2014/main" id="{CA81211D-E6A8-23CB-1480-D32C8ECE6C8B}"/>
              </a:ext>
            </a:extLst>
          </p:cNvPr>
          <p:cNvPicPr>
            <a:picLocks noChangeAspect="1"/>
          </p:cNvPicPr>
          <p:nvPr/>
        </p:nvPicPr>
        <p:blipFill>
          <a:blip r:embed="rId3"/>
          <a:stretch>
            <a:fillRect/>
          </a:stretch>
        </p:blipFill>
        <p:spPr>
          <a:xfrm>
            <a:off x="986259" y="1148523"/>
            <a:ext cx="7162800" cy="939800"/>
          </a:xfrm>
          <a:prstGeom prst="rect">
            <a:avLst/>
          </a:prstGeom>
        </p:spPr>
      </p:pic>
      <p:sp>
        <p:nvSpPr>
          <p:cNvPr id="7" name="Text Placeholder 2">
            <a:extLst>
              <a:ext uri="{FF2B5EF4-FFF2-40B4-BE49-F238E27FC236}">
                <a16:creationId xmlns:a16="http://schemas.microsoft.com/office/drawing/2014/main" id="{3918B887-4AD8-5C0D-C72E-755F7501C200}"/>
              </a:ext>
            </a:extLst>
          </p:cNvPr>
          <p:cNvSpPr txBox="1">
            <a:spLocks/>
          </p:cNvSpPr>
          <p:nvPr/>
        </p:nvSpPr>
        <p:spPr>
          <a:xfrm>
            <a:off x="180000" y="2424882"/>
            <a:ext cx="8775319" cy="2111118"/>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375"/>
              </a:spcBef>
              <a:spcAft>
                <a:spcPts val="375"/>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spcAft>
                <a:spcPts val="375"/>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marR="0" indent="-171446" algn="l" defTabSz="685783" rtl="0" eaLnBrk="1" fontAlgn="auto" latinLnBrk="0" hangingPunct="1">
              <a:lnSpc>
                <a:spcPct val="90000"/>
              </a:lnSpc>
              <a:spcBef>
                <a:spcPts val="375"/>
              </a:spcBef>
              <a:spcAft>
                <a:spcPts val="375"/>
              </a:spcAft>
              <a:buClrTx/>
              <a:buSzTx/>
              <a:buFont typeface="Symbol" panose="05050102010706020507" pitchFamily="18" charset="2"/>
              <a:buChar char="-"/>
              <a:tabLst/>
              <a:defRPr sz="1350" kern="1200">
                <a:solidFill>
                  <a:schemeClr val="tx1"/>
                </a:solidFill>
                <a:latin typeface="Arial" panose="020B0604020202020204" pitchFamily="34" charset="0"/>
                <a:ea typeface="+mn-ea"/>
                <a:cs typeface="Arial" panose="020B0604020202020204" pitchFamily="34" charset="0"/>
              </a:defRPr>
            </a:lvl3pPr>
            <a:lvl4pPr marL="1285843" marR="0"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If no custom key-field is specified </a:t>
            </a:r>
            <a:r>
              <a:rPr lang="en-US" b="1" dirty="0"/>
              <a:t>id</a:t>
            </a:r>
            <a:r>
              <a:rPr lang="en-US" dirty="0"/>
              <a:t> is assumed.</a:t>
            </a:r>
          </a:p>
          <a:p>
            <a:r>
              <a:rPr lang="en-US" dirty="0"/>
              <a:t>Key-fields can’t be reduced, because they are needed to identify the object inside the cache.</a:t>
            </a:r>
          </a:p>
          <a:p>
            <a:r>
              <a:rPr lang="en-US" dirty="0"/>
              <a:t>They are also needed to merge incoming and existing values in the cache.</a:t>
            </a:r>
          </a:p>
        </p:txBody>
      </p:sp>
      <p:sp>
        <p:nvSpPr>
          <p:cNvPr id="8" name="TextBox 7">
            <a:extLst>
              <a:ext uri="{FF2B5EF4-FFF2-40B4-BE49-F238E27FC236}">
                <a16:creationId xmlns:a16="http://schemas.microsoft.com/office/drawing/2014/main" id="{E6D9E8FA-0848-768C-D245-38AD6446BA2E}"/>
              </a:ext>
            </a:extLst>
          </p:cNvPr>
          <p:cNvSpPr txBox="1"/>
          <p:nvPr/>
        </p:nvSpPr>
        <p:spPr>
          <a:xfrm>
            <a:off x="728870" y="2676939"/>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sp>
        <p:nvSpPr>
          <p:cNvPr id="9" name="TextBox 8">
            <a:extLst>
              <a:ext uri="{FF2B5EF4-FFF2-40B4-BE49-F238E27FC236}">
                <a16:creationId xmlns:a16="http://schemas.microsoft.com/office/drawing/2014/main" id="{B3753A7D-856D-945C-DC93-9402AA3DE89C}"/>
              </a:ext>
            </a:extLst>
          </p:cNvPr>
          <p:cNvSpPr txBox="1"/>
          <p:nvPr/>
        </p:nvSpPr>
        <p:spPr>
          <a:xfrm>
            <a:off x="927652" y="2994991"/>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spTree>
    <p:extLst>
      <p:ext uri="{BB962C8B-B14F-4D97-AF65-F5344CB8AC3E}">
        <p14:creationId xmlns:p14="http://schemas.microsoft.com/office/powerpoint/2010/main" val="1156715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EB771-262B-0F66-5B96-6E5ED3323A48}"/>
              </a:ext>
            </a:extLst>
          </p:cNvPr>
          <p:cNvSpPr>
            <a:spLocks noGrp="1"/>
          </p:cNvSpPr>
          <p:nvPr>
            <p:ph type="title"/>
          </p:nvPr>
        </p:nvSpPr>
        <p:spPr/>
        <p:txBody>
          <a:bodyPr>
            <a:normAutofit fontScale="90000"/>
          </a:bodyPr>
          <a:lstStyle/>
          <a:p>
            <a:r>
              <a:rPr lang="en-US" dirty="0"/>
              <a:t>Remove fields from queries</a:t>
            </a:r>
          </a:p>
        </p:txBody>
      </p:sp>
      <p:sp>
        <p:nvSpPr>
          <p:cNvPr id="4" name="Footer Placeholder 3">
            <a:extLst>
              <a:ext uri="{FF2B5EF4-FFF2-40B4-BE49-F238E27FC236}">
                <a16:creationId xmlns:a16="http://schemas.microsoft.com/office/drawing/2014/main" id="{76DF0653-0A5B-3E5B-93C3-6908EC169FFE}"/>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B46C741-6111-9692-6BF9-B2D66A1FBD7D}"/>
              </a:ext>
            </a:extLst>
          </p:cNvPr>
          <p:cNvSpPr>
            <a:spLocks noGrp="1"/>
          </p:cNvSpPr>
          <p:nvPr>
            <p:ph type="sldNum" sz="quarter" idx="13"/>
          </p:nvPr>
        </p:nvSpPr>
        <p:spPr/>
        <p:txBody>
          <a:bodyPr/>
          <a:lstStyle/>
          <a:p>
            <a:fld id="{9C057DB4-583E-41A7-BD94-987342018C17}" type="slidenum">
              <a:rPr lang="en-GB" smtClean="0"/>
              <a:pPr/>
              <a:t>36</a:t>
            </a:fld>
            <a:endParaRPr lang="en-GB" dirty="0"/>
          </a:p>
        </p:txBody>
      </p:sp>
      <p:sp>
        <p:nvSpPr>
          <p:cNvPr id="8" name="Text Placeholder 7">
            <a:extLst>
              <a:ext uri="{FF2B5EF4-FFF2-40B4-BE49-F238E27FC236}">
                <a16:creationId xmlns:a16="http://schemas.microsoft.com/office/drawing/2014/main" id="{2CDD024D-BDB3-C2F8-490F-6020C6836143}"/>
              </a:ext>
            </a:extLst>
          </p:cNvPr>
          <p:cNvSpPr>
            <a:spLocks noGrp="1"/>
          </p:cNvSpPr>
          <p:nvPr>
            <p:ph type="body" sz="quarter" idx="14"/>
          </p:nvPr>
        </p:nvSpPr>
        <p:spPr/>
        <p:txBody>
          <a:bodyPr/>
          <a:lstStyle/>
          <a:p>
            <a:pPr marL="457200" indent="-457200">
              <a:buFont typeface="+mj-lt"/>
              <a:buAutoNum type="arabicPeriod"/>
            </a:pPr>
            <a:r>
              <a:rPr lang="en-US" sz="1800" dirty="0">
                <a:solidFill>
                  <a:schemeClr val="accent2"/>
                </a:solidFill>
              </a:rPr>
              <a:t>Identify key-fields</a:t>
            </a:r>
          </a:p>
          <a:p>
            <a:pPr marL="457200" indent="-457200">
              <a:buFont typeface="+mj-lt"/>
              <a:buAutoNum type="arabicPeriod"/>
            </a:pPr>
            <a:r>
              <a:rPr lang="en-US" sz="2000" b="1" dirty="0"/>
              <a:t>Retrieve cache </a:t>
            </a:r>
            <a:br>
              <a:rPr lang="en-US" sz="2000" b="1" dirty="0"/>
            </a:br>
            <a:r>
              <a:rPr lang="en-US" sz="2000" b="1" dirty="0"/>
              <a:t>references from the </a:t>
            </a:r>
            <a:br>
              <a:rPr lang="en-US" sz="2000" b="1" dirty="0"/>
            </a:br>
            <a:r>
              <a:rPr lang="en-US" sz="2000" b="1" dirty="0"/>
              <a:t>in-memory cache.</a:t>
            </a:r>
          </a:p>
          <a:p>
            <a:endParaRPr lang="en-US" dirty="0"/>
          </a:p>
        </p:txBody>
      </p:sp>
      <p:pic>
        <p:nvPicPr>
          <p:cNvPr id="11" name="Picture 10">
            <a:extLst>
              <a:ext uri="{FF2B5EF4-FFF2-40B4-BE49-F238E27FC236}">
                <a16:creationId xmlns:a16="http://schemas.microsoft.com/office/drawing/2014/main" id="{046BEAF2-1A8F-2DCE-1572-6D55D39C98A4}"/>
              </a:ext>
            </a:extLst>
          </p:cNvPr>
          <p:cNvPicPr>
            <a:picLocks noChangeAspect="1"/>
          </p:cNvPicPr>
          <p:nvPr/>
        </p:nvPicPr>
        <p:blipFill>
          <a:blip r:embed="rId3"/>
          <a:stretch>
            <a:fillRect/>
          </a:stretch>
        </p:blipFill>
        <p:spPr>
          <a:xfrm>
            <a:off x="3615772" y="600343"/>
            <a:ext cx="4851780" cy="1056995"/>
          </a:xfrm>
          <a:prstGeom prst="rect">
            <a:avLst/>
          </a:prstGeom>
        </p:spPr>
      </p:pic>
      <p:pic>
        <p:nvPicPr>
          <p:cNvPr id="12" name="Picture 11">
            <a:extLst>
              <a:ext uri="{FF2B5EF4-FFF2-40B4-BE49-F238E27FC236}">
                <a16:creationId xmlns:a16="http://schemas.microsoft.com/office/drawing/2014/main" id="{C45B2614-31C6-1FAA-F49C-CDD36F2CC1C6}"/>
              </a:ext>
            </a:extLst>
          </p:cNvPr>
          <p:cNvPicPr>
            <a:picLocks noChangeAspect="1"/>
          </p:cNvPicPr>
          <p:nvPr/>
        </p:nvPicPr>
        <p:blipFill>
          <a:blip r:embed="rId4"/>
          <a:stretch>
            <a:fillRect/>
          </a:stretch>
        </p:blipFill>
        <p:spPr>
          <a:xfrm>
            <a:off x="3627210" y="2403809"/>
            <a:ext cx="5157483" cy="2234640"/>
          </a:xfrm>
          <a:prstGeom prst="rect">
            <a:avLst/>
          </a:prstGeom>
        </p:spPr>
      </p:pic>
      <p:sp>
        <p:nvSpPr>
          <p:cNvPr id="13" name="Notched Right Arrow 12">
            <a:extLst>
              <a:ext uri="{FF2B5EF4-FFF2-40B4-BE49-F238E27FC236}">
                <a16:creationId xmlns:a16="http://schemas.microsoft.com/office/drawing/2014/main" id="{64A341B7-9831-5118-80CE-23A2E09A360B}"/>
              </a:ext>
            </a:extLst>
          </p:cNvPr>
          <p:cNvSpPr/>
          <p:nvPr/>
        </p:nvSpPr>
        <p:spPr>
          <a:xfrm rot="5400000">
            <a:off x="5910462" y="1483793"/>
            <a:ext cx="908106" cy="62191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 dirty="0"/>
          </a:p>
        </p:txBody>
      </p:sp>
      <p:pic>
        <p:nvPicPr>
          <p:cNvPr id="3" name="Picture 2">
            <a:extLst>
              <a:ext uri="{FF2B5EF4-FFF2-40B4-BE49-F238E27FC236}">
                <a16:creationId xmlns:a16="http://schemas.microsoft.com/office/drawing/2014/main" id="{F09B50D1-80A9-3F13-FC21-9300FE3A39B5}"/>
              </a:ext>
            </a:extLst>
          </p:cNvPr>
          <p:cNvPicPr>
            <a:picLocks noChangeAspect="1"/>
          </p:cNvPicPr>
          <p:nvPr/>
        </p:nvPicPr>
        <p:blipFill>
          <a:blip r:embed="rId5"/>
          <a:stretch>
            <a:fillRect/>
          </a:stretch>
        </p:blipFill>
        <p:spPr>
          <a:xfrm>
            <a:off x="196451" y="2068888"/>
            <a:ext cx="3210100" cy="179917"/>
          </a:xfrm>
          <a:prstGeom prst="rect">
            <a:avLst/>
          </a:prstGeom>
        </p:spPr>
      </p:pic>
    </p:spTree>
    <p:extLst>
      <p:ext uri="{BB962C8B-B14F-4D97-AF65-F5344CB8AC3E}">
        <p14:creationId xmlns:p14="http://schemas.microsoft.com/office/powerpoint/2010/main" val="14749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EB771-262B-0F66-5B96-6E5ED3323A48}"/>
              </a:ext>
            </a:extLst>
          </p:cNvPr>
          <p:cNvSpPr>
            <a:spLocks noGrp="1"/>
          </p:cNvSpPr>
          <p:nvPr>
            <p:ph type="title"/>
          </p:nvPr>
        </p:nvSpPr>
        <p:spPr/>
        <p:txBody>
          <a:bodyPr>
            <a:normAutofit fontScale="90000"/>
          </a:bodyPr>
          <a:lstStyle/>
          <a:p>
            <a:r>
              <a:rPr lang="en-US" dirty="0"/>
              <a:t>Remove fields from queries</a:t>
            </a:r>
          </a:p>
        </p:txBody>
      </p:sp>
      <p:sp>
        <p:nvSpPr>
          <p:cNvPr id="3" name="Text Placeholder 2">
            <a:extLst>
              <a:ext uri="{FF2B5EF4-FFF2-40B4-BE49-F238E27FC236}">
                <a16:creationId xmlns:a16="http://schemas.microsoft.com/office/drawing/2014/main" id="{EFB31B28-F007-2B03-1A92-601573754A1E}"/>
              </a:ext>
            </a:extLst>
          </p:cNvPr>
          <p:cNvSpPr>
            <a:spLocks noGrp="1"/>
          </p:cNvSpPr>
          <p:nvPr>
            <p:ph type="body" sz="quarter" idx="14"/>
          </p:nvPr>
        </p:nvSpPr>
        <p:spPr>
          <a:xfrm>
            <a:off x="180001" y="607500"/>
            <a:ext cx="8775319" cy="1630399"/>
          </a:xfrm>
        </p:spPr>
        <p:txBody>
          <a:bodyPr>
            <a:normAutofit/>
          </a:bodyPr>
          <a:lstStyle/>
          <a:p>
            <a:pPr marL="457200" indent="-457200">
              <a:buFont typeface="+mj-lt"/>
              <a:buAutoNum type="arabicPeriod"/>
            </a:pPr>
            <a:r>
              <a:rPr lang="en-US" sz="1800" dirty="0">
                <a:solidFill>
                  <a:schemeClr val="accent2"/>
                </a:solidFill>
              </a:rPr>
              <a:t>Identify key-fields</a:t>
            </a:r>
          </a:p>
          <a:p>
            <a:pPr marL="457200" indent="-457200">
              <a:buFont typeface="+mj-lt"/>
              <a:buAutoNum type="arabicPeriod"/>
            </a:pPr>
            <a:r>
              <a:rPr lang="en-US" sz="1800" dirty="0">
                <a:solidFill>
                  <a:schemeClr val="accent2"/>
                </a:solidFill>
              </a:rPr>
              <a:t>Retrieve cache </a:t>
            </a:r>
            <a:br>
              <a:rPr lang="en-US" sz="1800" dirty="0">
                <a:solidFill>
                  <a:schemeClr val="accent2"/>
                </a:solidFill>
              </a:rPr>
            </a:br>
            <a:r>
              <a:rPr lang="en-US" sz="1800" dirty="0">
                <a:solidFill>
                  <a:schemeClr val="accent2"/>
                </a:solidFill>
              </a:rPr>
              <a:t>references from the</a:t>
            </a:r>
            <a:br>
              <a:rPr lang="en-US" sz="1800" dirty="0">
                <a:solidFill>
                  <a:schemeClr val="accent2"/>
                </a:solidFill>
              </a:rPr>
            </a:br>
            <a:r>
              <a:rPr lang="en-US" sz="1800" dirty="0">
                <a:solidFill>
                  <a:schemeClr val="accent2"/>
                </a:solidFill>
              </a:rPr>
              <a:t>in-memory cache.</a:t>
            </a:r>
          </a:p>
          <a:p>
            <a:pPr marL="457200" indent="-457200">
              <a:buFont typeface="+mj-lt"/>
              <a:buAutoNum type="arabicPeriod"/>
            </a:pPr>
            <a:r>
              <a:rPr lang="en-US" b="1" dirty="0"/>
              <a:t>Reduce the cached data</a:t>
            </a:r>
          </a:p>
          <a:p>
            <a:pPr marL="0" indent="0">
              <a:buNone/>
            </a:pPr>
            <a:endParaRPr lang="en-US" dirty="0"/>
          </a:p>
        </p:txBody>
      </p:sp>
      <p:sp>
        <p:nvSpPr>
          <p:cNvPr id="4" name="Footer Placeholder 3">
            <a:extLst>
              <a:ext uri="{FF2B5EF4-FFF2-40B4-BE49-F238E27FC236}">
                <a16:creationId xmlns:a16="http://schemas.microsoft.com/office/drawing/2014/main" id="{76DF0653-0A5B-3E5B-93C3-6908EC169FFE}"/>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B46C741-6111-9692-6BF9-B2D66A1FBD7D}"/>
              </a:ext>
            </a:extLst>
          </p:cNvPr>
          <p:cNvSpPr>
            <a:spLocks noGrp="1"/>
          </p:cNvSpPr>
          <p:nvPr>
            <p:ph type="sldNum" sz="quarter" idx="13"/>
          </p:nvPr>
        </p:nvSpPr>
        <p:spPr/>
        <p:txBody>
          <a:bodyPr/>
          <a:lstStyle/>
          <a:p>
            <a:fld id="{9C057DB4-583E-41A7-BD94-987342018C17}" type="slidenum">
              <a:rPr lang="en-GB" smtClean="0"/>
              <a:pPr/>
              <a:t>37</a:t>
            </a:fld>
            <a:endParaRPr lang="en-GB" dirty="0"/>
          </a:p>
        </p:txBody>
      </p:sp>
      <p:pic>
        <p:nvPicPr>
          <p:cNvPr id="6" name="Picture 5">
            <a:extLst>
              <a:ext uri="{FF2B5EF4-FFF2-40B4-BE49-F238E27FC236}">
                <a16:creationId xmlns:a16="http://schemas.microsoft.com/office/drawing/2014/main" id="{BBC09712-45ED-2D68-C0B2-26A75DEEB27D}"/>
              </a:ext>
            </a:extLst>
          </p:cNvPr>
          <p:cNvPicPr>
            <a:picLocks noChangeAspect="1"/>
          </p:cNvPicPr>
          <p:nvPr/>
        </p:nvPicPr>
        <p:blipFill>
          <a:blip r:embed="rId3"/>
          <a:stretch>
            <a:fillRect/>
          </a:stretch>
        </p:blipFill>
        <p:spPr>
          <a:xfrm>
            <a:off x="681459" y="2237899"/>
            <a:ext cx="7772400" cy="480191"/>
          </a:xfrm>
          <a:prstGeom prst="rect">
            <a:avLst/>
          </a:prstGeom>
        </p:spPr>
      </p:pic>
      <p:sp>
        <p:nvSpPr>
          <p:cNvPr id="7" name="Text Placeholder 2">
            <a:extLst>
              <a:ext uri="{FF2B5EF4-FFF2-40B4-BE49-F238E27FC236}">
                <a16:creationId xmlns:a16="http://schemas.microsoft.com/office/drawing/2014/main" id="{1270786B-3641-5B94-82B2-B4915A65FE75}"/>
              </a:ext>
            </a:extLst>
          </p:cNvPr>
          <p:cNvSpPr txBox="1">
            <a:spLocks/>
          </p:cNvSpPr>
          <p:nvPr/>
        </p:nvSpPr>
        <p:spPr>
          <a:xfrm>
            <a:off x="180000" y="2966849"/>
            <a:ext cx="8775319" cy="1447821"/>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375"/>
              </a:spcBef>
              <a:spcAft>
                <a:spcPts val="375"/>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spcAft>
                <a:spcPts val="375"/>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marR="0" indent="-171446" algn="l" defTabSz="685783" rtl="0" eaLnBrk="1" fontAlgn="auto" latinLnBrk="0" hangingPunct="1">
              <a:lnSpc>
                <a:spcPct val="90000"/>
              </a:lnSpc>
              <a:spcBef>
                <a:spcPts val="375"/>
              </a:spcBef>
              <a:spcAft>
                <a:spcPts val="375"/>
              </a:spcAft>
              <a:buClrTx/>
              <a:buSzTx/>
              <a:buFont typeface="Symbol" panose="05050102010706020507" pitchFamily="18" charset="2"/>
              <a:buChar char="-"/>
              <a:tabLst/>
              <a:defRPr sz="1350" kern="1200">
                <a:solidFill>
                  <a:schemeClr val="tx1"/>
                </a:solidFill>
                <a:latin typeface="Arial" panose="020B0604020202020204" pitchFamily="34" charset="0"/>
                <a:ea typeface="+mn-ea"/>
                <a:cs typeface="Arial" panose="020B0604020202020204" pitchFamily="34" charset="0"/>
              </a:defRPr>
            </a:lvl3pPr>
            <a:lvl4pPr marL="1285843" marR="0"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The cache reference is used to check, whether all required fields are in the in-memory cache. </a:t>
            </a:r>
          </a:p>
          <a:p>
            <a:r>
              <a:rPr lang="en-US" dirty="0"/>
              <a:t>The cache reference is used to remove fields from the query.</a:t>
            </a:r>
          </a:p>
          <a:p>
            <a:endParaRPr lang="en-US" dirty="0"/>
          </a:p>
        </p:txBody>
      </p:sp>
      <p:sp>
        <p:nvSpPr>
          <p:cNvPr id="8" name="TextBox 7">
            <a:extLst>
              <a:ext uri="{FF2B5EF4-FFF2-40B4-BE49-F238E27FC236}">
                <a16:creationId xmlns:a16="http://schemas.microsoft.com/office/drawing/2014/main" id="{02DAC60F-2DAF-2F8E-3971-2167318D283D}"/>
              </a:ext>
            </a:extLst>
          </p:cNvPr>
          <p:cNvSpPr txBox="1"/>
          <p:nvPr/>
        </p:nvSpPr>
        <p:spPr>
          <a:xfrm>
            <a:off x="5738191" y="3299791"/>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spTree>
    <p:extLst>
      <p:ext uri="{BB962C8B-B14F-4D97-AF65-F5344CB8AC3E}">
        <p14:creationId xmlns:p14="http://schemas.microsoft.com/office/powerpoint/2010/main" val="57786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EB771-262B-0F66-5B96-6E5ED3323A48}"/>
              </a:ext>
            </a:extLst>
          </p:cNvPr>
          <p:cNvSpPr>
            <a:spLocks noGrp="1"/>
          </p:cNvSpPr>
          <p:nvPr>
            <p:ph type="title"/>
          </p:nvPr>
        </p:nvSpPr>
        <p:spPr/>
        <p:txBody>
          <a:bodyPr>
            <a:normAutofit fontScale="90000"/>
          </a:bodyPr>
          <a:lstStyle/>
          <a:p>
            <a:r>
              <a:rPr lang="en-US" dirty="0"/>
              <a:t>Remove fields from queries</a:t>
            </a:r>
          </a:p>
        </p:txBody>
      </p:sp>
      <p:sp>
        <p:nvSpPr>
          <p:cNvPr id="3" name="Text Placeholder 2">
            <a:extLst>
              <a:ext uri="{FF2B5EF4-FFF2-40B4-BE49-F238E27FC236}">
                <a16:creationId xmlns:a16="http://schemas.microsoft.com/office/drawing/2014/main" id="{EFB31B28-F007-2B03-1A92-601573754A1E}"/>
              </a:ext>
            </a:extLst>
          </p:cNvPr>
          <p:cNvSpPr>
            <a:spLocks noGrp="1"/>
          </p:cNvSpPr>
          <p:nvPr>
            <p:ph type="body" sz="quarter" idx="14"/>
          </p:nvPr>
        </p:nvSpPr>
        <p:spPr/>
        <p:txBody>
          <a:bodyPr/>
          <a:lstStyle/>
          <a:p>
            <a:pPr marL="457200" indent="-457200">
              <a:buFont typeface="+mj-lt"/>
              <a:buAutoNum type="arabicPeriod"/>
            </a:pPr>
            <a:r>
              <a:rPr lang="en-US" sz="1800" dirty="0">
                <a:solidFill>
                  <a:schemeClr val="accent2"/>
                </a:solidFill>
              </a:rPr>
              <a:t>Identify key-fields</a:t>
            </a:r>
          </a:p>
          <a:p>
            <a:pPr marL="457200" indent="-457200">
              <a:buFont typeface="+mj-lt"/>
              <a:buAutoNum type="arabicPeriod"/>
            </a:pPr>
            <a:r>
              <a:rPr lang="en-US" sz="1800" dirty="0">
                <a:solidFill>
                  <a:schemeClr val="accent2"/>
                </a:solidFill>
              </a:rPr>
              <a:t>Retrieve cache </a:t>
            </a:r>
            <a:br>
              <a:rPr lang="en-US" sz="1800" dirty="0">
                <a:solidFill>
                  <a:schemeClr val="accent2"/>
                </a:solidFill>
              </a:rPr>
            </a:br>
            <a:r>
              <a:rPr lang="en-US" sz="1800" dirty="0">
                <a:solidFill>
                  <a:schemeClr val="accent2"/>
                </a:solidFill>
              </a:rPr>
              <a:t>references from the </a:t>
            </a:r>
            <a:br>
              <a:rPr lang="en-US" sz="1800" dirty="0">
                <a:solidFill>
                  <a:schemeClr val="accent2"/>
                </a:solidFill>
              </a:rPr>
            </a:br>
            <a:r>
              <a:rPr lang="en-US" sz="1800" dirty="0">
                <a:solidFill>
                  <a:schemeClr val="accent2"/>
                </a:solidFill>
              </a:rPr>
              <a:t>in-memory cache.</a:t>
            </a:r>
          </a:p>
          <a:p>
            <a:pPr marL="457200" indent="-457200">
              <a:buFont typeface="+mj-lt"/>
              <a:buAutoNum type="arabicPeriod"/>
            </a:pPr>
            <a:r>
              <a:rPr lang="en-US" sz="1800" dirty="0">
                <a:solidFill>
                  <a:schemeClr val="accent2"/>
                </a:solidFill>
              </a:rPr>
              <a:t>Reduce the cached data</a:t>
            </a:r>
          </a:p>
          <a:p>
            <a:pPr marL="457200" indent="-457200">
              <a:buFont typeface="+mj-lt"/>
              <a:buAutoNum type="arabicPeriod"/>
            </a:pPr>
            <a:r>
              <a:rPr lang="en-US" b="1" dirty="0"/>
              <a:t>Fetch the results</a:t>
            </a:r>
          </a:p>
          <a:p>
            <a:pPr marL="0" indent="0">
              <a:buNone/>
            </a:pPr>
            <a:endParaRPr lang="en-US" dirty="0"/>
          </a:p>
        </p:txBody>
      </p:sp>
      <p:sp>
        <p:nvSpPr>
          <p:cNvPr id="4" name="Footer Placeholder 3">
            <a:extLst>
              <a:ext uri="{FF2B5EF4-FFF2-40B4-BE49-F238E27FC236}">
                <a16:creationId xmlns:a16="http://schemas.microsoft.com/office/drawing/2014/main" id="{76DF0653-0A5B-3E5B-93C3-6908EC169FFE}"/>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B46C741-6111-9692-6BF9-B2D66A1FBD7D}"/>
              </a:ext>
            </a:extLst>
          </p:cNvPr>
          <p:cNvSpPr>
            <a:spLocks noGrp="1"/>
          </p:cNvSpPr>
          <p:nvPr>
            <p:ph type="sldNum" sz="quarter" idx="13"/>
          </p:nvPr>
        </p:nvSpPr>
        <p:spPr/>
        <p:txBody>
          <a:bodyPr/>
          <a:lstStyle/>
          <a:p>
            <a:fld id="{9C057DB4-583E-41A7-BD94-987342018C17}" type="slidenum">
              <a:rPr lang="en-GB" smtClean="0"/>
              <a:pPr/>
              <a:t>38</a:t>
            </a:fld>
            <a:endParaRPr lang="en-GB" dirty="0"/>
          </a:p>
        </p:txBody>
      </p:sp>
      <p:pic>
        <p:nvPicPr>
          <p:cNvPr id="6" name="Picture 5">
            <a:extLst>
              <a:ext uri="{FF2B5EF4-FFF2-40B4-BE49-F238E27FC236}">
                <a16:creationId xmlns:a16="http://schemas.microsoft.com/office/drawing/2014/main" id="{19D02E8F-8E1D-82E2-F39F-D9053CDD9202}"/>
              </a:ext>
            </a:extLst>
          </p:cNvPr>
          <p:cNvPicPr>
            <a:picLocks noChangeAspect="1"/>
          </p:cNvPicPr>
          <p:nvPr/>
        </p:nvPicPr>
        <p:blipFill>
          <a:blip r:embed="rId3"/>
          <a:stretch>
            <a:fillRect/>
          </a:stretch>
        </p:blipFill>
        <p:spPr>
          <a:xfrm>
            <a:off x="3497594" y="1221897"/>
            <a:ext cx="5466406" cy="2764892"/>
          </a:xfrm>
          <a:prstGeom prst="rect">
            <a:avLst/>
          </a:prstGeom>
        </p:spPr>
      </p:pic>
    </p:spTree>
    <p:extLst>
      <p:ext uri="{BB962C8B-B14F-4D97-AF65-F5344CB8AC3E}">
        <p14:creationId xmlns:p14="http://schemas.microsoft.com/office/powerpoint/2010/main" val="4236956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7BFE-81E4-624C-40FC-7589560B2DEC}"/>
              </a:ext>
            </a:extLst>
          </p:cNvPr>
          <p:cNvSpPr>
            <a:spLocks noGrp="1"/>
          </p:cNvSpPr>
          <p:nvPr>
            <p:ph type="title"/>
          </p:nvPr>
        </p:nvSpPr>
        <p:spPr/>
        <p:txBody>
          <a:bodyPr>
            <a:normAutofit fontScale="90000"/>
          </a:bodyPr>
          <a:lstStyle/>
          <a:p>
            <a:r>
              <a:rPr lang="en-US" dirty="0"/>
              <a:t>Type Policies</a:t>
            </a:r>
          </a:p>
        </p:txBody>
      </p:sp>
      <p:sp>
        <p:nvSpPr>
          <p:cNvPr id="3" name="Text Placeholder 2">
            <a:extLst>
              <a:ext uri="{FF2B5EF4-FFF2-40B4-BE49-F238E27FC236}">
                <a16:creationId xmlns:a16="http://schemas.microsoft.com/office/drawing/2014/main" id="{EBFADB30-92B8-76A7-9DCD-23A4307F9952}"/>
              </a:ext>
            </a:extLst>
          </p:cNvPr>
          <p:cNvSpPr>
            <a:spLocks noGrp="1"/>
          </p:cNvSpPr>
          <p:nvPr>
            <p:ph type="body" sz="quarter" idx="14"/>
          </p:nvPr>
        </p:nvSpPr>
        <p:spPr/>
        <p:txBody>
          <a:bodyPr/>
          <a:lstStyle/>
          <a:p>
            <a:r>
              <a:rPr lang="en-US" dirty="0"/>
              <a:t>Type policies define how the client stores and manages data.</a:t>
            </a:r>
          </a:p>
          <a:p>
            <a:endParaRPr lang="en-US" dirty="0"/>
          </a:p>
          <a:p>
            <a:r>
              <a:rPr lang="en-US" dirty="0"/>
              <a:t>A field policy consists of:</a:t>
            </a:r>
          </a:p>
          <a:p>
            <a:pPr lvl="1"/>
            <a:r>
              <a:rPr lang="en-US" b="1" dirty="0"/>
              <a:t>read</a:t>
            </a:r>
            <a:r>
              <a:rPr lang="en-US" dirty="0"/>
              <a:t> function</a:t>
            </a:r>
          </a:p>
          <a:p>
            <a:pPr lvl="1"/>
            <a:r>
              <a:rPr lang="en-US" b="1" dirty="0"/>
              <a:t>merge</a:t>
            </a:r>
            <a:r>
              <a:rPr lang="en-US" dirty="0"/>
              <a:t> function</a:t>
            </a:r>
          </a:p>
          <a:p>
            <a:pPr lvl="1"/>
            <a:r>
              <a:rPr lang="en-US" b="1" dirty="0" err="1"/>
              <a:t>keyArgs</a:t>
            </a:r>
            <a:r>
              <a:rPr lang="en-US" dirty="0"/>
              <a:t> (key arguments)</a:t>
            </a:r>
          </a:p>
          <a:p>
            <a:endParaRPr lang="en-US" dirty="0"/>
          </a:p>
          <a:p>
            <a:endParaRPr lang="en-US" dirty="0"/>
          </a:p>
        </p:txBody>
      </p:sp>
      <p:sp>
        <p:nvSpPr>
          <p:cNvPr id="4" name="Footer Placeholder 3">
            <a:extLst>
              <a:ext uri="{FF2B5EF4-FFF2-40B4-BE49-F238E27FC236}">
                <a16:creationId xmlns:a16="http://schemas.microsoft.com/office/drawing/2014/main" id="{935BC3A8-0B63-A405-703B-0033449D3361}"/>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50F5B80-A199-0AB8-4CA6-F3EEAD39A3A8}"/>
              </a:ext>
            </a:extLst>
          </p:cNvPr>
          <p:cNvSpPr>
            <a:spLocks noGrp="1"/>
          </p:cNvSpPr>
          <p:nvPr>
            <p:ph type="sldNum" sz="quarter" idx="13"/>
          </p:nvPr>
        </p:nvSpPr>
        <p:spPr/>
        <p:txBody>
          <a:bodyPr/>
          <a:lstStyle/>
          <a:p>
            <a:fld id="{9C057DB4-583E-41A7-BD94-987342018C17}" type="slidenum">
              <a:rPr lang="en-GB" smtClean="0"/>
              <a:pPr/>
              <a:t>39</a:t>
            </a:fld>
            <a:endParaRPr lang="en-GB" dirty="0"/>
          </a:p>
        </p:txBody>
      </p:sp>
      <p:pic>
        <p:nvPicPr>
          <p:cNvPr id="6" name="Picture 5">
            <a:extLst>
              <a:ext uri="{FF2B5EF4-FFF2-40B4-BE49-F238E27FC236}">
                <a16:creationId xmlns:a16="http://schemas.microsoft.com/office/drawing/2014/main" id="{35FC7FC4-B0F1-F240-5AC1-EEA6EFAC809E}"/>
              </a:ext>
            </a:extLst>
          </p:cNvPr>
          <p:cNvPicPr>
            <a:picLocks noChangeAspect="1"/>
          </p:cNvPicPr>
          <p:nvPr/>
        </p:nvPicPr>
        <p:blipFill>
          <a:blip r:embed="rId3"/>
          <a:stretch>
            <a:fillRect/>
          </a:stretch>
        </p:blipFill>
        <p:spPr>
          <a:xfrm>
            <a:off x="4051295" y="1233023"/>
            <a:ext cx="4416257" cy="3302977"/>
          </a:xfrm>
          <a:prstGeom prst="rect">
            <a:avLst/>
          </a:prstGeom>
        </p:spPr>
      </p:pic>
    </p:spTree>
    <p:extLst>
      <p:ext uri="{BB962C8B-B14F-4D97-AF65-F5344CB8AC3E}">
        <p14:creationId xmlns:p14="http://schemas.microsoft.com/office/powerpoint/2010/main" val="171378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4128-4E58-ACA4-D74C-A0DD68FA8E6E}"/>
              </a:ext>
            </a:extLst>
          </p:cNvPr>
          <p:cNvSpPr>
            <a:spLocks noGrp="1"/>
          </p:cNvSpPr>
          <p:nvPr>
            <p:ph type="title"/>
          </p:nvPr>
        </p:nvSpPr>
        <p:spPr/>
        <p:txBody>
          <a:bodyPr>
            <a:noAutofit/>
          </a:bodyPr>
          <a:lstStyle/>
          <a:p>
            <a:r>
              <a:rPr lang="en-US" sz="2200" dirty="0"/>
              <a:t>Over-fetching and Over-requesting </a:t>
            </a:r>
            <a:r>
              <a:rPr lang="en-US" sz="1100" b="0" baseline="-25000" dirty="0"/>
              <a:t>[2]</a:t>
            </a:r>
            <a:endParaRPr lang="en-US" sz="2200" b="0" baseline="-25000" dirty="0"/>
          </a:p>
        </p:txBody>
      </p:sp>
      <p:sp>
        <p:nvSpPr>
          <p:cNvPr id="4" name="Footer Placeholder 3">
            <a:extLst>
              <a:ext uri="{FF2B5EF4-FFF2-40B4-BE49-F238E27FC236}">
                <a16:creationId xmlns:a16="http://schemas.microsoft.com/office/drawing/2014/main" id="{DE76AED6-C3E2-E2ED-B049-88B30EF7FF0F}"/>
              </a:ext>
            </a:extLst>
          </p:cNvPr>
          <p:cNvSpPr>
            <a:spLocks noGrp="1"/>
          </p:cNvSpPr>
          <p:nvPr>
            <p:ph type="ftr" sz="quarter" idx="12"/>
          </p:nvPr>
        </p:nvSpPr>
        <p:spPr/>
        <p:txBody>
          <a:bodyPr/>
          <a:lstStyle/>
          <a:p>
            <a:r>
              <a:rPr lang="en-GB"/>
              <a:t> Master Thesis Presentation | Mold Florian | 14.06.2023</a:t>
            </a:r>
            <a:endParaRPr lang="en-GB" dirty="0"/>
          </a:p>
        </p:txBody>
      </p:sp>
      <p:sp>
        <p:nvSpPr>
          <p:cNvPr id="5" name="Slide Number Placeholder 4">
            <a:extLst>
              <a:ext uri="{FF2B5EF4-FFF2-40B4-BE49-F238E27FC236}">
                <a16:creationId xmlns:a16="http://schemas.microsoft.com/office/drawing/2014/main" id="{90D934E3-E1E3-59B4-A9A0-A073E9473B27}"/>
              </a:ext>
            </a:extLst>
          </p:cNvPr>
          <p:cNvSpPr>
            <a:spLocks noGrp="1"/>
          </p:cNvSpPr>
          <p:nvPr>
            <p:ph type="sldNum" sz="quarter" idx="13"/>
          </p:nvPr>
        </p:nvSpPr>
        <p:spPr/>
        <p:txBody>
          <a:bodyPr/>
          <a:lstStyle/>
          <a:p>
            <a:fld id="{9C057DB4-583E-41A7-BD94-987342018C17}" type="slidenum">
              <a:rPr lang="en-GB" smtClean="0"/>
              <a:pPr/>
              <a:t>4</a:t>
            </a:fld>
            <a:endParaRPr lang="en-GB" dirty="0"/>
          </a:p>
        </p:txBody>
      </p:sp>
      <p:pic>
        <p:nvPicPr>
          <p:cNvPr id="6" name="Picture 5">
            <a:extLst>
              <a:ext uri="{FF2B5EF4-FFF2-40B4-BE49-F238E27FC236}">
                <a16:creationId xmlns:a16="http://schemas.microsoft.com/office/drawing/2014/main" id="{834F158D-7328-F7BB-5827-7148B6937222}"/>
              </a:ext>
            </a:extLst>
          </p:cNvPr>
          <p:cNvPicPr>
            <a:picLocks noChangeAspect="1"/>
          </p:cNvPicPr>
          <p:nvPr/>
        </p:nvPicPr>
        <p:blipFill rotWithShape="1">
          <a:blip r:embed="rId3"/>
          <a:srcRect t="5024"/>
          <a:stretch/>
        </p:blipFill>
        <p:spPr>
          <a:xfrm>
            <a:off x="767683" y="1237853"/>
            <a:ext cx="2573487" cy="3171534"/>
          </a:xfrm>
          <a:prstGeom prst="rect">
            <a:avLst/>
          </a:prstGeom>
        </p:spPr>
      </p:pic>
      <p:pic>
        <p:nvPicPr>
          <p:cNvPr id="7" name="Picture 6">
            <a:extLst>
              <a:ext uri="{FF2B5EF4-FFF2-40B4-BE49-F238E27FC236}">
                <a16:creationId xmlns:a16="http://schemas.microsoft.com/office/drawing/2014/main" id="{6E6A04F6-DA6A-A6C0-F19F-3D371F3D9887}"/>
              </a:ext>
            </a:extLst>
          </p:cNvPr>
          <p:cNvPicPr>
            <a:picLocks noChangeAspect="1"/>
          </p:cNvPicPr>
          <p:nvPr/>
        </p:nvPicPr>
        <p:blipFill>
          <a:blip r:embed="rId4"/>
          <a:stretch>
            <a:fillRect/>
          </a:stretch>
        </p:blipFill>
        <p:spPr>
          <a:xfrm>
            <a:off x="5070721" y="1535333"/>
            <a:ext cx="3305595" cy="2869692"/>
          </a:xfrm>
          <a:prstGeom prst="rect">
            <a:avLst/>
          </a:prstGeom>
        </p:spPr>
      </p:pic>
      <p:sp>
        <p:nvSpPr>
          <p:cNvPr id="8" name="Text Placeholder 2">
            <a:extLst>
              <a:ext uri="{FF2B5EF4-FFF2-40B4-BE49-F238E27FC236}">
                <a16:creationId xmlns:a16="http://schemas.microsoft.com/office/drawing/2014/main" id="{8DD9569D-4F03-310E-8906-326DF3BF3072}"/>
              </a:ext>
            </a:extLst>
          </p:cNvPr>
          <p:cNvSpPr txBox="1">
            <a:spLocks/>
          </p:cNvSpPr>
          <p:nvPr/>
        </p:nvSpPr>
        <p:spPr>
          <a:xfrm>
            <a:off x="188681" y="585614"/>
            <a:ext cx="4046103" cy="474404"/>
          </a:xfrm>
          <a:prstGeom prst="rect">
            <a:avLst/>
          </a:prstGeom>
        </p:spPr>
        <p:txBody>
          <a:bodyPr/>
          <a:lstStyle>
            <a:lvl1pPr marL="171446" indent="-171446" algn="l" defTabSz="685783" rtl="0" eaLnBrk="1" latinLnBrk="0" hangingPunct="1">
              <a:lnSpc>
                <a:spcPct val="90000"/>
              </a:lnSpc>
              <a:spcBef>
                <a:spcPts val="375"/>
              </a:spcBef>
              <a:spcAft>
                <a:spcPts val="375"/>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spcAft>
                <a:spcPts val="375"/>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marR="0" indent="-171446" algn="l" defTabSz="685783" rtl="0" eaLnBrk="1" fontAlgn="auto" latinLnBrk="0" hangingPunct="1">
              <a:lnSpc>
                <a:spcPct val="90000"/>
              </a:lnSpc>
              <a:spcBef>
                <a:spcPts val="375"/>
              </a:spcBef>
              <a:spcAft>
                <a:spcPts val="375"/>
              </a:spcAft>
              <a:buClrTx/>
              <a:buSzTx/>
              <a:buFont typeface="Symbol" panose="05050102010706020507" pitchFamily="18" charset="2"/>
              <a:buChar char="-"/>
              <a:tabLst/>
              <a:defRPr sz="1350" kern="1200">
                <a:solidFill>
                  <a:schemeClr val="tx1"/>
                </a:solidFill>
                <a:latin typeface="Arial" panose="020B0604020202020204" pitchFamily="34" charset="0"/>
                <a:ea typeface="+mn-ea"/>
                <a:cs typeface="Arial" panose="020B0604020202020204" pitchFamily="34" charset="0"/>
              </a:defRPr>
            </a:lvl3pPr>
            <a:lvl4pPr marL="1285843" marR="0"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b="1" dirty="0"/>
              <a:t>Over-fetching</a:t>
            </a:r>
            <a:r>
              <a:rPr lang="en-US" sz="1600" dirty="0"/>
              <a:t> describes the problem of fetching more data than needed.</a:t>
            </a:r>
          </a:p>
          <a:p>
            <a:endParaRPr lang="en-US" dirty="0"/>
          </a:p>
          <a:p>
            <a:endParaRPr lang="en-US" dirty="0"/>
          </a:p>
          <a:p>
            <a:endParaRPr lang="en-US" dirty="0"/>
          </a:p>
          <a:p>
            <a:endParaRPr lang="en-US" dirty="0"/>
          </a:p>
        </p:txBody>
      </p:sp>
      <p:sp>
        <p:nvSpPr>
          <p:cNvPr id="9" name="Text Placeholder 3">
            <a:extLst>
              <a:ext uri="{FF2B5EF4-FFF2-40B4-BE49-F238E27FC236}">
                <a16:creationId xmlns:a16="http://schemas.microsoft.com/office/drawing/2014/main" id="{FA933DE0-C6B6-6337-6897-4B9A4E1D4A3A}"/>
              </a:ext>
            </a:extLst>
          </p:cNvPr>
          <p:cNvSpPr txBox="1">
            <a:spLocks/>
          </p:cNvSpPr>
          <p:nvPr/>
        </p:nvSpPr>
        <p:spPr>
          <a:xfrm>
            <a:off x="4909217" y="622314"/>
            <a:ext cx="4046103" cy="732137"/>
          </a:xfrm>
          <a:prstGeom prst="rect">
            <a:avLst/>
          </a:prstGeom>
        </p:spPr>
        <p:txBody>
          <a:bodyPr/>
          <a:lstStyle>
            <a:lvl1pPr marL="171446" indent="-171446" algn="l" defTabSz="685783" rtl="0" eaLnBrk="1" latinLnBrk="0" hangingPunct="1">
              <a:lnSpc>
                <a:spcPct val="90000"/>
              </a:lnSpc>
              <a:spcBef>
                <a:spcPts val="375"/>
              </a:spcBef>
              <a:spcAft>
                <a:spcPts val="375"/>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spcAft>
                <a:spcPts val="375"/>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marR="0" indent="-171446" algn="l" defTabSz="685783" rtl="0" eaLnBrk="1" fontAlgn="auto" latinLnBrk="0" hangingPunct="1">
              <a:lnSpc>
                <a:spcPct val="90000"/>
              </a:lnSpc>
              <a:spcBef>
                <a:spcPts val="375"/>
              </a:spcBef>
              <a:spcAft>
                <a:spcPts val="375"/>
              </a:spcAft>
              <a:buClrTx/>
              <a:buSzTx/>
              <a:buFont typeface="Symbol" panose="05050102010706020507" pitchFamily="18" charset="2"/>
              <a:buChar char="-"/>
              <a:tabLst/>
              <a:defRPr sz="1350" kern="1200">
                <a:solidFill>
                  <a:schemeClr val="tx1"/>
                </a:solidFill>
                <a:latin typeface="Arial" panose="020B0604020202020204" pitchFamily="34" charset="0"/>
                <a:ea typeface="+mn-ea"/>
                <a:cs typeface="Arial" panose="020B0604020202020204" pitchFamily="34" charset="0"/>
              </a:defRPr>
            </a:lvl3pPr>
            <a:lvl4pPr marL="1285843" marR="0"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b="1" dirty="0"/>
              <a:t>Over-requesting</a:t>
            </a:r>
            <a:r>
              <a:rPr lang="en-US" sz="1600" dirty="0"/>
              <a:t> describes the problem of having multiple requests to achieve the needed data-aggregation.</a:t>
            </a:r>
          </a:p>
        </p:txBody>
      </p:sp>
      <p:sp>
        <p:nvSpPr>
          <p:cNvPr id="10" name="TextBox 9">
            <a:extLst>
              <a:ext uri="{FF2B5EF4-FFF2-40B4-BE49-F238E27FC236}">
                <a16:creationId xmlns:a16="http://schemas.microsoft.com/office/drawing/2014/main" id="{E91BBF11-5C0A-6C5A-E7F5-A8CF50FE03E7}"/>
              </a:ext>
            </a:extLst>
          </p:cNvPr>
          <p:cNvSpPr txBox="1"/>
          <p:nvPr/>
        </p:nvSpPr>
        <p:spPr>
          <a:xfrm>
            <a:off x="8510954" y="281354"/>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sp>
        <p:nvSpPr>
          <p:cNvPr id="11" name="TextBox 10">
            <a:extLst>
              <a:ext uri="{FF2B5EF4-FFF2-40B4-BE49-F238E27FC236}">
                <a16:creationId xmlns:a16="http://schemas.microsoft.com/office/drawing/2014/main" id="{1035D916-D02E-85C6-26A0-E361D8824CA7}"/>
              </a:ext>
            </a:extLst>
          </p:cNvPr>
          <p:cNvSpPr txBox="1"/>
          <p:nvPr/>
        </p:nvSpPr>
        <p:spPr>
          <a:xfrm>
            <a:off x="152634" y="4405025"/>
            <a:ext cx="4456406" cy="273843"/>
          </a:xfrm>
          <a:prstGeom prst="rect">
            <a:avLst/>
          </a:prstGeom>
        </p:spPr>
        <p:txBody>
          <a:bodyPr vert="horz" wrap="square" lIns="91440" tIns="45720" rIns="91440" bIns="45720" rtlCol="0" anchor="t">
            <a:normAutofit fontScale="40000" lnSpcReduction="20000"/>
          </a:bodyPr>
          <a:lstStyle/>
          <a:p>
            <a:pPr algn="ctr"/>
            <a:r>
              <a:rPr lang="en-US" sz="2500" dirty="0"/>
              <a:t>Listing 1: </a:t>
            </a:r>
            <a:r>
              <a:rPr lang="en-US" sz="2500" dirty="0">
                <a:effectLst/>
              </a:rPr>
              <a:t>Contact-Model that contains too many fields for a use-case.</a:t>
            </a:r>
          </a:p>
          <a:p>
            <a:pPr algn="ctr"/>
            <a:endParaRPr lang="en-US" sz="2800" dirty="0"/>
          </a:p>
        </p:txBody>
      </p:sp>
      <p:sp>
        <p:nvSpPr>
          <p:cNvPr id="12" name="TextBox 11">
            <a:extLst>
              <a:ext uri="{FF2B5EF4-FFF2-40B4-BE49-F238E27FC236}">
                <a16:creationId xmlns:a16="http://schemas.microsoft.com/office/drawing/2014/main" id="{AC754732-3A4B-6812-5D63-EEB5670276A1}"/>
              </a:ext>
            </a:extLst>
          </p:cNvPr>
          <p:cNvSpPr txBox="1"/>
          <p:nvPr/>
        </p:nvSpPr>
        <p:spPr>
          <a:xfrm>
            <a:off x="4704065" y="4405025"/>
            <a:ext cx="4456406" cy="273843"/>
          </a:xfrm>
          <a:prstGeom prst="rect">
            <a:avLst/>
          </a:prstGeom>
        </p:spPr>
        <p:txBody>
          <a:bodyPr vert="horz" wrap="square" lIns="91440" tIns="45720" rIns="91440" bIns="45720" rtlCol="0" anchor="t">
            <a:normAutofit fontScale="25000" lnSpcReduction="20000"/>
          </a:bodyPr>
          <a:lstStyle/>
          <a:p>
            <a:pPr algn="ctr"/>
            <a:r>
              <a:rPr lang="en-US" sz="4000" dirty="0"/>
              <a:t>Listing 2: </a:t>
            </a:r>
            <a:r>
              <a:rPr lang="en-US" sz="4000" dirty="0">
                <a:effectLst/>
              </a:rPr>
              <a:t>Contact-Model model that links to the address-model with the address id.</a:t>
            </a:r>
          </a:p>
          <a:p>
            <a:pPr algn="ctr"/>
            <a:endParaRPr lang="en-US" sz="2800" dirty="0">
              <a:effectLst/>
            </a:endParaRPr>
          </a:p>
          <a:p>
            <a:pPr algn="ctr"/>
            <a:endParaRPr lang="en-US" sz="2800" dirty="0"/>
          </a:p>
        </p:txBody>
      </p:sp>
    </p:spTree>
    <p:extLst>
      <p:ext uri="{BB962C8B-B14F-4D97-AF65-F5344CB8AC3E}">
        <p14:creationId xmlns:p14="http://schemas.microsoft.com/office/powerpoint/2010/main" val="1590659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AB0B4-C935-0496-2E9A-7F9544501891}"/>
              </a:ext>
            </a:extLst>
          </p:cNvPr>
          <p:cNvSpPr>
            <a:spLocks noGrp="1"/>
          </p:cNvSpPr>
          <p:nvPr>
            <p:ph type="title"/>
          </p:nvPr>
        </p:nvSpPr>
        <p:spPr/>
        <p:txBody>
          <a:bodyPr>
            <a:normAutofit fontScale="90000"/>
          </a:bodyPr>
          <a:lstStyle/>
          <a:p>
            <a:r>
              <a:rPr lang="en-US" dirty="0"/>
              <a:t>Apollo Client Cache Structure</a:t>
            </a:r>
          </a:p>
        </p:txBody>
      </p:sp>
      <p:sp>
        <p:nvSpPr>
          <p:cNvPr id="3" name="Text Placeholder 2">
            <a:extLst>
              <a:ext uri="{FF2B5EF4-FFF2-40B4-BE49-F238E27FC236}">
                <a16:creationId xmlns:a16="http://schemas.microsoft.com/office/drawing/2014/main" id="{57549FE5-8257-0C5A-B666-836A1B4E7DA1}"/>
              </a:ext>
            </a:extLst>
          </p:cNvPr>
          <p:cNvSpPr>
            <a:spLocks noGrp="1"/>
          </p:cNvSpPr>
          <p:nvPr>
            <p:ph type="body" sz="quarter" idx="14"/>
          </p:nvPr>
        </p:nvSpPr>
        <p:spPr/>
        <p:txBody>
          <a:bodyPr/>
          <a:lstStyle/>
          <a:p>
            <a:r>
              <a:rPr lang="en-US" dirty="0"/>
              <a:t>All </a:t>
            </a:r>
            <a:r>
              <a:rPr lang="en-US" dirty="0" err="1"/>
              <a:t>GraphQL</a:t>
            </a:r>
            <a:r>
              <a:rPr lang="en-US" dirty="0"/>
              <a:t> queries with Apollo Client are cached by default.</a:t>
            </a:r>
          </a:p>
          <a:p>
            <a:r>
              <a:rPr lang="en-US" dirty="0"/>
              <a:t>Reduces roundtrips to the server.</a:t>
            </a:r>
          </a:p>
          <a:p>
            <a:endParaRPr lang="en-US" dirty="0"/>
          </a:p>
        </p:txBody>
      </p:sp>
      <p:sp>
        <p:nvSpPr>
          <p:cNvPr id="4" name="Footer Placeholder 3">
            <a:extLst>
              <a:ext uri="{FF2B5EF4-FFF2-40B4-BE49-F238E27FC236}">
                <a16:creationId xmlns:a16="http://schemas.microsoft.com/office/drawing/2014/main" id="{2CB9B522-CE8E-6332-A39F-8DF017BF11DD}"/>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246A9D7D-73E6-6EE4-2926-48314153A589}"/>
              </a:ext>
            </a:extLst>
          </p:cNvPr>
          <p:cNvSpPr>
            <a:spLocks noGrp="1"/>
          </p:cNvSpPr>
          <p:nvPr>
            <p:ph type="sldNum" sz="quarter" idx="13"/>
          </p:nvPr>
        </p:nvSpPr>
        <p:spPr/>
        <p:txBody>
          <a:bodyPr/>
          <a:lstStyle/>
          <a:p>
            <a:fld id="{9C057DB4-583E-41A7-BD94-987342018C17}" type="slidenum">
              <a:rPr lang="en-GB" smtClean="0"/>
              <a:pPr/>
              <a:t>40</a:t>
            </a:fld>
            <a:endParaRPr lang="en-GB" dirty="0"/>
          </a:p>
        </p:txBody>
      </p:sp>
      <p:pic>
        <p:nvPicPr>
          <p:cNvPr id="6" name="Picture 5">
            <a:extLst>
              <a:ext uri="{FF2B5EF4-FFF2-40B4-BE49-F238E27FC236}">
                <a16:creationId xmlns:a16="http://schemas.microsoft.com/office/drawing/2014/main" id="{2850E1D8-6D52-4BCE-E7EF-F58D680F6F9B}"/>
              </a:ext>
            </a:extLst>
          </p:cNvPr>
          <p:cNvPicPr>
            <a:picLocks noChangeAspect="1"/>
          </p:cNvPicPr>
          <p:nvPr/>
        </p:nvPicPr>
        <p:blipFill>
          <a:blip r:embed="rId3"/>
          <a:stretch>
            <a:fillRect/>
          </a:stretch>
        </p:blipFill>
        <p:spPr>
          <a:xfrm>
            <a:off x="3998200" y="1406769"/>
            <a:ext cx="5029121" cy="3129231"/>
          </a:xfrm>
          <a:prstGeom prst="rect">
            <a:avLst/>
          </a:prstGeom>
        </p:spPr>
      </p:pic>
    </p:spTree>
    <p:extLst>
      <p:ext uri="{BB962C8B-B14F-4D97-AF65-F5344CB8AC3E}">
        <p14:creationId xmlns:p14="http://schemas.microsoft.com/office/powerpoint/2010/main" val="462355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4CEC-ECAE-0874-F32B-4CFEF5DC36E0}"/>
              </a:ext>
            </a:extLst>
          </p:cNvPr>
          <p:cNvSpPr>
            <a:spLocks noGrp="1"/>
          </p:cNvSpPr>
          <p:nvPr>
            <p:ph type="title"/>
          </p:nvPr>
        </p:nvSpPr>
        <p:spPr/>
        <p:txBody>
          <a:bodyPr>
            <a:normAutofit fontScale="90000"/>
          </a:bodyPr>
          <a:lstStyle/>
          <a:p>
            <a:r>
              <a:rPr lang="en-US" dirty="0"/>
              <a:t>Request with cached query results</a:t>
            </a:r>
          </a:p>
        </p:txBody>
      </p:sp>
      <p:sp>
        <p:nvSpPr>
          <p:cNvPr id="4" name="Footer Placeholder 3">
            <a:extLst>
              <a:ext uri="{FF2B5EF4-FFF2-40B4-BE49-F238E27FC236}">
                <a16:creationId xmlns:a16="http://schemas.microsoft.com/office/drawing/2014/main" id="{F406C380-057A-4F9A-4F85-92890ED5DF70}"/>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5E45838-2C5E-EB1B-EECC-DF16A032FC20}"/>
              </a:ext>
            </a:extLst>
          </p:cNvPr>
          <p:cNvSpPr>
            <a:spLocks noGrp="1"/>
          </p:cNvSpPr>
          <p:nvPr>
            <p:ph type="sldNum" sz="quarter" idx="13"/>
          </p:nvPr>
        </p:nvSpPr>
        <p:spPr/>
        <p:txBody>
          <a:bodyPr/>
          <a:lstStyle/>
          <a:p>
            <a:fld id="{9C057DB4-583E-41A7-BD94-987342018C17}" type="slidenum">
              <a:rPr lang="en-GB" smtClean="0"/>
              <a:pPr/>
              <a:t>41</a:t>
            </a:fld>
            <a:endParaRPr lang="en-GB" dirty="0"/>
          </a:p>
        </p:txBody>
      </p:sp>
      <p:pic>
        <p:nvPicPr>
          <p:cNvPr id="7" name="Picture 6">
            <a:extLst>
              <a:ext uri="{FF2B5EF4-FFF2-40B4-BE49-F238E27FC236}">
                <a16:creationId xmlns:a16="http://schemas.microsoft.com/office/drawing/2014/main" id="{58B3950E-3677-338D-4189-1B9BFB6FFE7E}"/>
              </a:ext>
            </a:extLst>
          </p:cNvPr>
          <p:cNvPicPr>
            <a:picLocks noChangeAspect="1"/>
          </p:cNvPicPr>
          <p:nvPr/>
        </p:nvPicPr>
        <p:blipFill>
          <a:blip r:embed="rId3"/>
          <a:stretch>
            <a:fillRect/>
          </a:stretch>
        </p:blipFill>
        <p:spPr>
          <a:xfrm>
            <a:off x="681460" y="1017270"/>
            <a:ext cx="7772400" cy="3108960"/>
          </a:xfrm>
          <a:prstGeom prst="rect">
            <a:avLst/>
          </a:prstGeom>
        </p:spPr>
      </p:pic>
    </p:spTree>
    <p:extLst>
      <p:ext uri="{BB962C8B-B14F-4D97-AF65-F5344CB8AC3E}">
        <p14:creationId xmlns:p14="http://schemas.microsoft.com/office/powerpoint/2010/main" val="521247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0047-BC09-7266-AC10-8C866BDEC5F2}"/>
              </a:ext>
            </a:extLst>
          </p:cNvPr>
          <p:cNvSpPr>
            <a:spLocks noGrp="1"/>
          </p:cNvSpPr>
          <p:nvPr>
            <p:ph type="title"/>
          </p:nvPr>
        </p:nvSpPr>
        <p:spPr/>
        <p:txBody>
          <a:bodyPr>
            <a:normAutofit fontScale="90000"/>
          </a:bodyPr>
          <a:lstStyle/>
          <a:p>
            <a:r>
              <a:rPr lang="en-US" dirty="0"/>
              <a:t>API Abstraction</a:t>
            </a:r>
          </a:p>
        </p:txBody>
      </p:sp>
      <p:sp>
        <p:nvSpPr>
          <p:cNvPr id="3" name="Text Placeholder 2">
            <a:extLst>
              <a:ext uri="{FF2B5EF4-FFF2-40B4-BE49-F238E27FC236}">
                <a16:creationId xmlns:a16="http://schemas.microsoft.com/office/drawing/2014/main" id="{627095A4-1EAD-C5F2-1AC6-C379391BE3BD}"/>
              </a:ext>
            </a:extLst>
          </p:cNvPr>
          <p:cNvSpPr>
            <a:spLocks noGrp="1"/>
          </p:cNvSpPr>
          <p:nvPr>
            <p:ph type="body" sz="quarter" idx="14"/>
          </p:nvPr>
        </p:nvSpPr>
        <p:spPr/>
        <p:txBody>
          <a:bodyPr>
            <a:normAutofit fontScale="92500" lnSpcReduction="20000"/>
          </a:bodyPr>
          <a:lstStyle/>
          <a:p>
            <a:r>
              <a:rPr lang="en-US" dirty="0"/>
              <a:t>Microservices offer fine-grained interfaces.</a:t>
            </a:r>
          </a:p>
          <a:p>
            <a:r>
              <a:rPr lang="en-US" dirty="0"/>
              <a:t>Clients should not communicate with microservice APIs directly.</a:t>
            </a:r>
          </a:p>
          <a:p>
            <a:pPr lvl="1"/>
            <a:r>
              <a:rPr lang="en-US" dirty="0"/>
              <a:t>Multiple requests are needed to fetch the desired data.</a:t>
            </a:r>
          </a:p>
          <a:p>
            <a:pPr lvl="1"/>
            <a:endParaRPr lang="en-US" dirty="0"/>
          </a:p>
          <a:p>
            <a:r>
              <a:rPr lang="en-US" dirty="0"/>
              <a:t>Microservices could use another form of communication protocol, which is supported on the frontend.</a:t>
            </a:r>
          </a:p>
          <a:p>
            <a:pPr lvl="1"/>
            <a:r>
              <a:rPr lang="en-US" dirty="0" err="1"/>
              <a:t>gRPC</a:t>
            </a:r>
            <a:r>
              <a:rPr lang="en-US" dirty="0"/>
              <a:t>, Message Bus, ...</a:t>
            </a:r>
          </a:p>
          <a:p>
            <a:pPr lvl="1"/>
            <a:endParaRPr lang="en-US" dirty="0"/>
          </a:p>
          <a:p>
            <a:r>
              <a:rPr lang="en-US" dirty="0"/>
              <a:t>Changing the API of a microservice might have a ripple effect.</a:t>
            </a:r>
          </a:p>
          <a:p>
            <a:endParaRPr lang="en-US" dirty="0"/>
          </a:p>
          <a:p>
            <a:r>
              <a:rPr lang="en-US" dirty="0"/>
              <a:t>API gateways are an abstraction layer for microservice APIs.</a:t>
            </a:r>
          </a:p>
          <a:p>
            <a:endParaRPr lang="en-US" dirty="0"/>
          </a:p>
          <a:p>
            <a:r>
              <a:rPr lang="en-US" dirty="0"/>
              <a:t>Every frontend has its own Backend-For-Frontend.</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83B3918-2D64-34C3-9654-C467D8B576E9}"/>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77A672D6-2EEC-E1F2-3828-C5E88CA90A65}"/>
              </a:ext>
            </a:extLst>
          </p:cNvPr>
          <p:cNvSpPr>
            <a:spLocks noGrp="1"/>
          </p:cNvSpPr>
          <p:nvPr>
            <p:ph type="sldNum" sz="quarter" idx="13"/>
          </p:nvPr>
        </p:nvSpPr>
        <p:spPr/>
        <p:txBody>
          <a:bodyPr/>
          <a:lstStyle/>
          <a:p>
            <a:fld id="{9C057DB4-583E-41A7-BD94-987342018C17}" type="slidenum">
              <a:rPr lang="en-GB" smtClean="0"/>
              <a:pPr/>
              <a:t>42</a:t>
            </a:fld>
            <a:endParaRPr lang="en-GB" dirty="0"/>
          </a:p>
        </p:txBody>
      </p:sp>
    </p:spTree>
    <p:extLst>
      <p:ext uri="{BB962C8B-B14F-4D97-AF65-F5344CB8AC3E}">
        <p14:creationId xmlns:p14="http://schemas.microsoft.com/office/powerpoint/2010/main" val="3316424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5919-2198-3247-9982-E57D4C68677A}"/>
              </a:ext>
            </a:extLst>
          </p:cNvPr>
          <p:cNvSpPr>
            <a:spLocks noGrp="1"/>
          </p:cNvSpPr>
          <p:nvPr>
            <p:ph type="title"/>
          </p:nvPr>
        </p:nvSpPr>
        <p:spPr/>
        <p:txBody>
          <a:bodyPr>
            <a:normAutofit fontScale="90000"/>
          </a:bodyPr>
          <a:lstStyle/>
          <a:p>
            <a:r>
              <a:rPr lang="en-US" dirty="0"/>
              <a:t>Enhanced features of apollo-augmented-hooks</a:t>
            </a:r>
          </a:p>
        </p:txBody>
      </p:sp>
      <p:sp>
        <p:nvSpPr>
          <p:cNvPr id="3" name="Text Placeholder 2">
            <a:extLst>
              <a:ext uri="{FF2B5EF4-FFF2-40B4-BE49-F238E27FC236}">
                <a16:creationId xmlns:a16="http://schemas.microsoft.com/office/drawing/2014/main" id="{A0EAD886-4B23-415E-9B62-715AB4376A26}"/>
              </a:ext>
            </a:extLst>
          </p:cNvPr>
          <p:cNvSpPr>
            <a:spLocks noGrp="1"/>
          </p:cNvSpPr>
          <p:nvPr>
            <p:ph type="body" sz="quarter" idx="14"/>
          </p:nvPr>
        </p:nvSpPr>
        <p:spPr/>
        <p:txBody>
          <a:bodyPr>
            <a:normAutofit/>
          </a:bodyPr>
          <a:lstStyle/>
          <a:p>
            <a:r>
              <a:rPr lang="en-US" dirty="0"/>
              <a:t>Add functionality to apollo-augmented-hooks</a:t>
            </a:r>
          </a:p>
          <a:p>
            <a:pPr lvl="1"/>
            <a:r>
              <a:rPr lang="en-US" dirty="0"/>
              <a:t>Add support for custom key-arguments</a:t>
            </a:r>
          </a:p>
          <a:p>
            <a:pPr lvl="1"/>
            <a:r>
              <a:rPr lang="en-US" dirty="0"/>
              <a:t>Add support for cache-redirects</a:t>
            </a:r>
          </a:p>
          <a:p>
            <a:pPr lvl="1"/>
            <a:r>
              <a:rPr lang="en-US" dirty="0"/>
              <a:t>Add support for parameter-less queries</a:t>
            </a:r>
          </a:p>
          <a:p>
            <a:pPr lvl="1"/>
            <a:endParaRPr lang="en-US" dirty="0"/>
          </a:p>
          <a:p>
            <a:endParaRPr lang="en-US" dirty="0"/>
          </a:p>
        </p:txBody>
      </p:sp>
      <p:sp>
        <p:nvSpPr>
          <p:cNvPr id="4" name="Footer Placeholder 3">
            <a:extLst>
              <a:ext uri="{FF2B5EF4-FFF2-40B4-BE49-F238E27FC236}">
                <a16:creationId xmlns:a16="http://schemas.microsoft.com/office/drawing/2014/main" id="{BC2DDBBA-940F-AB95-470A-8D6087F79BEA}"/>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6EE24C6D-19CA-AB46-F2F4-6DD00B9BF2FF}"/>
              </a:ext>
            </a:extLst>
          </p:cNvPr>
          <p:cNvSpPr>
            <a:spLocks noGrp="1"/>
          </p:cNvSpPr>
          <p:nvPr>
            <p:ph type="sldNum" sz="quarter" idx="13"/>
          </p:nvPr>
        </p:nvSpPr>
        <p:spPr/>
        <p:txBody>
          <a:bodyPr/>
          <a:lstStyle/>
          <a:p>
            <a:fld id="{9C057DB4-583E-41A7-BD94-987342018C17}" type="slidenum">
              <a:rPr lang="en-GB" smtClean="0"/>
              <a:pPr/>
              <a:t>43</a:t>
            </a:fld>
            <a:endParaRPr lang="en-GB" dirty="0"/>
          </a:p>
        </p:txBody>
      </p:sp>
    </p:spTree>
    <p:extLst>
      <p:ext uri="{BB962C8B-B14F-4D97-AF65-F5344CB8AC3E}">
        <p14:creationId xmlns:p14="http://schemas.microsoft.com/office/powerpoint/2010/main" val="1696392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94956-90E9-1549-DACD-26945346B48D}"/>
              </a:ext>
            </a:extLst>
          </p:cNvPr>
          <p:cNvSpPr>
            <a:spLocks noGrp="1"/>
          </p:cNvSpPr>
          <p:nvPr>
            <p:ph type="title"/>
          </p:nvPr>
        </p:nvSpPr>
        <p:spPr/>
        <p:txBody>
          <a:bodyPr>
            <a:normAutofit fontScale="90000"/>
          </a:bodyPr>
          <a:lstStyle/>
          <a:p>
            <a:r>
              <a:rPr lang="en-US" dirty="0"/>
              <a:t>Software Monoliths</a:t>
            </a:r>
          </a:p>
        </p:txBody>
      </p:sp>
      <p:sp>
        <p:nvSpPr>
          <p:cNvPr id="3" name="Text Placeholder 2">
            <a:extLst>
              <a:ext uri="{FF2B5EF4-FFF2-40B4-BE49-F238E27FC236}">
                <a16:creationId xmlns:a16="http://schemas.microsoft.com/office/drawing/2014/main" id="{7AB9A119-6260-5136-CF54-46B3DCC5747D}"/>
              </a:ext>
            </a:extLst>
          </p:cNvPr>
          <p:cNvSpPr>
            <a:spLocks noGrp="1"/>
          </p:cNvSpPr>
          <p:nvPr>
            <p:ph type="body" sz="quarter" idx="14"/>
          </p:nvPr>
        </p:nvSpPr>
        <p:spPr>
          <a:xfrm>
            <a:off x="180001" y="607500"/>
            <a:ext cx="8662548" cy="4050000"/>
          </a:xfrm>
        </p:spPr>
        <p:txBody>
          <a:bodyPr>
            <a:normAutofit lnSpcReduction="10000"/>
          </a:bodyPr>
          <a:lstStyle/>
          <a:p>
            <a:r>
              <a:rPr lang="en-US" dirty="0"/>
              <a:t>A single code- and database.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Monolithic architectures are not legacy architectures</a:t>
            </a:r>
          </a:p>
          <a:p>
            <a:endParaRPr lang="en-US" dirty="0"/>
          </a:p>
        </p:txBody>
      </p:sp>
      <p:sp>
        <p:nvSpPr>
          <p:cNvPr id="4" name="Footer Placeholder 3">
            <a:extLst>
              <a:ext uri="{FF2B5EF4-FFF2-40B4-BE49-F238E27FC236}">
                <a16:creationId xmlns:a16="http://schemas.microsoft.com/office/drawing/2014/main" id="{96396DB6-B871-4901-4DCC-B7EC1BA2A8AB}"/>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B7DEE6B9-2837-8676-88D5-B088E33807FD}"/>
              </a:ext>
            </a:extLst>
          </p:cNvPr>
          <p:cNvSpPr>
            <a:spLocks noGrp="1"/>
          </p:cNvSpPr>
          <p:nvPr>
            <p:ph type="sldNum" sz="quarter" idx="13"/>
          </p:nvPr>
        </p:nvSpPr>
        <p:spPr/>
        <p:txBody>
          <a:bodyPr/>
          <a:lstStyle/>
          <a:p>
            <a:fld id="{9C057DB4-583E-41A7-BD94-987342018C17}" type="slidenum">
              <a:rPr lang="en-GB" smtClean="0"/>
              <a:pPr/>
              <a:t>44</a:t>
            </a:fld>
            <a:endParaRPr lang="en-GB" dirty="0"/>
          </a:p>
        </p:txBody>
      </p:sp>
      <p:pic>
        <p:nvPicPr>
          <p:cNvPr id="6" name="Picture 5">
            <a:extLst>
              <a:ext uri="{FF2B5EF4-FFF2-40B4-BE49-F238E27FC236}">
                <a16:creationId xmlns:a16="http://schemas.microsoft.com/office/drawing/2014/main" id="{5C5B170F-2B96-F56E-2077-5F2A690FB859}"/>
              </a:ext>
            </a:extLst>
          </p:cNvPr>
          <p:cNvPicPr>
            <a:picLocks noChangeAspect="1"/>
          </p:cNvPicPr>
          <p:nvPr/>
        </p:nvPicPr>
        <p:blipFill>
          <a:blip r:embed="rId3"/>
          <a:stretch>
            <a:fillRect/>
          </a:stretch>
        </p:blipFill>
        <p:spPr>
          <a:xfrm>
            <a:off x="600798" y="897116"/>
            <a:ext cx="2790967" cy="3119316"/>
          </a:xfrm>
          <a:prstGeom prst="rect">
            <a:avLst/>
          </a:prstGeom>
        </p:spPr>
      </p:pic>
      <p:sp>
        <p:nvSpPr>
          <p:cNvPr id="9" name="Text Placeholder 2">
            <a:extLst>
              <a:ext uri="{FF2B5EF4-FFF2-40B4-BE49-F238E27FC236}">
                <a16:creationId xmlns:a16="http://schemas.microsoft.com/office/drawing/2014/main" id="{2BC99E28-E3E7-E645-88A6-9BF2F904EFC0}"/>
              </a:ext>
            </a:extLst>
          </p:cNvPr>
          <p:cNvSpPr txBox="1">
            <a:spLocks/>
          </p:cNvSpPr>
          <p:nvPr/>
        </p:nvSpPr>
        <p:spPr>
          <a:xfrm>
            <a:off x="4567660" y="607500"/>
            <a:ext cx="4387660" cy="4050000"/>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375"/>
              </a:spcBef>
              <a:spcAft>
                <a:spcPts val="375"/>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spcAft>
                <a:spcPts val="375"/>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marR="0" indent="-171446" algn="l" defTabSz="685783" rtl="0" eaLnBrk="1" fontAlgn="auto" latinLnBrk="0" hangingPunct="1">
              <a:lnSpc>
                <a:spcPct val="90000"/>
              </a:lnSpc>
              <a:spcBef>
                <a:spcPts val="375"/>
              </a:spcBef>
              <a:spcAft>
                <a:spcPts val="375"/>
              </a:spcAft>
              <a:buClrTx/>
              <a:buSzTx/>
              <a:buFont typeface="Symbol" panose="05050102010706020507" pitchFamily="18" charset="2"/>
              <a:buChar char="-"/>
              <a:tabLst/>
              <a:defRPr sz="1350" kern="1200">
                <a:solidFill>
                  <a:schemeClr val="tx1"/>
                </a:solidFill>
                <a:latin typeface="Arial" panose="020B0604020202020204" pitchFamily="34" charset="0"/>
                <a:ea typeface="+mn-ea"/>
                <a:cs typeface="Arial" panose="020B0604020202020204" pitchFamily="34" charset="0"/>
              </a:defRPr>
            </a:lvl3pPr>
            <a:lvl4pPr marL="1285843" marR="0"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A modularized software monolith.</a:t>
            </a:r>
          </a:p>
        </p:txBody>
      </p:sp>
      <p:pic>
        <p:nvPicPr>
          <p:cNvPr id="10" name="Picture 9">
            <a:extLst>
              <a:ext uri="{FF2B5EF4-FFF2-40B4-BE49-F238E27FC236}">
                <a16:creationId xmlns:a16="http://schemas.microsoft.com/office/drawing/2014/main" id="{B3EE8A70-7659-E819-0948-08A5E7046ADC}"/>
              </a:ext>
            </a:extLst>
          </p:cNvPr>
          <p:cNvPicPr>
            <a:picLocks noChangeAspect="1"/>
          </p:cNvPicPr>
          <p:nvPr/>
        </p:nvPicPr>
        <p:blipFill>
          <a:blip r:embed="rId4"/>
          <a:stretch>
            <a:fillRect/>
          </a:stretch>
        </p:blipFill>
        <p:spPr>
          <a:xfrm>
            <a:off x="5499206" y="1020674"/>
            <a:ext cx="2871071" cy="2610065"/>
          </a:xfrm>
          <a:prstGeom prst="rect">
            <a:avLst/>
          </a:prstGeom>
        </p:spPr>
      </p:pic>
    </p:spTree>
    <p:extLst>
      <p:ext uri="{BB962C8B-B14F-4D97-AF65-F5344CB8AC3E}">
        <p14:creationId xmlns:p14="http://schemas.microsoft.com/office/powerpoint/2010/main" val="3694615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07366-57A3-E0C2-FA33-742B4A378C4D}"/>
              </a:ext>
            </a:extLst>
          </p:cNvPr>
          <p:cNvSpPr>
            <a:spLocks noGrp="1"/>
          </p:cNvSpPr>
          <p:nvPr>
            <p:ph type="title"/>
          </p:nvPr>
        </p:nvSpPr>
        <p:spPr/>
        <p:txBody>
          <a:bodyPr>
            <a:normAutofit fontScale="90000"/>
          </a:bodyPr>
          <a:lstStyle/>
          <a:p>
            <a:r>
              <a:rPr lang="en-US" dirty="0"/>
              <a:t>Software monoliths disadvantages</a:t>
            </a:r>
          </a:p>
        </p:txBody>
      </p:sp>
      <p:sp>
        <p:nvSpPr>
          <p:cNvPr id="3" name="Text Placeholder 2">
            <a:extLst>
              <a:ext uri="{FF2B5EF4-FFF2-40B4-BE49-F238E27FC236}">
                <a16:creationId xmlns:a16="http://schemas.microsoft.com/office/drawing/2014/main" id="{1AA4FD44-DCE7-B34E-883D-F7D694EE1217}"/>
              </a:ext>
            </a:extLst>
          </p:cNvPr>
          <p:cNvSpPr>
            <a:spLocks noGrp="1"/>
          </p:cNvSpPr>
          <p:nvPr>
            <p:ph type="body" sz="quarter" idx="14"/>
          </p:nvPr>
        </p:nvSpPr>
        <p:spPr/>
        <p:txBody>
          <a:bodyPr/>
          <a:lstStyle/>
          <a:p>
            <a:r>
              <a:rPr lang="en-US" dirty="0"/>
              <a:t>Large codebases increase the complexity of the project.</a:t>
            </a:r>
          </a:p>
          <a:p>
            <a:endParaRPr lang="en-US" dirty="0"/>
          </a:p>
          <a:p>
            <a:r>
              <a:rPr lang="en-US" dirty="0"/>
              <a:t>Program comprehension is an essential factor in software maintenance.</a:t>
            </a:r>
          </a:p>
          <a:p>
            <a:endParaRPr lang="en-US" dirty="0"/>
          </a:p>
          <a:p>
            <a:r>
              <a:rPr lang="en-US" dirty="0"/>
              <a:t>Multiple teams work on the same chunks of code.</a:t>
            </a:r>
          </a:p>
          <a:p>
            <a:r>
              <a:rPr lang="en-US" i="1" dirty="0"/>
              <a:t>Confused lines of ownership</a:t>
            </a:r>
          </a:p>
          <a:p>
            <a:endParaRPr lang="en-US" i="1" dirty="0"/>
          </a:p>
          <a:p>
            <a:r>
              <a:rPr lang="en-US" dirty="0"/>
              <a:t>Restrict available technologies.</a:t>
            </a:r>
          </a:p>
          <a:p>
            <a:endParaRPr lang="en-US" dirty="0"/>
          </a:p>
        </p:txBody>
      </p:sp>
      <p:sp>
        <p:nvSpPr>
          <p:cNvPr id="4" name="Footer Placeholder 3">
            <a:extLst>
              <a:ext uri="{FF2B5EF4-FFF2-40B4-BE49-F238E27FC236}">
                <a16:creationId xmlns:a16="http://schemas.microsoft.com/office/drawing/2014/main" id="{E5945232-3171-487A-448B-DB0455B55463}"/>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FCDFC155-7A07-7FED-88B5-5B18C4F16B93}"/>
              </a:ext>
            </a:extLst>
          </p:cNvPr>
          <p:cNvSpPr>
            <a:spLocks noGrp="1"/>
          </p:cNvSpPr>
          <p:nvPr>
            <p:ph type="sldNum" sz="quarter" idx="13"/>
          </p:nvPr>
        </p:nvSpPr>
        <p:spPr/>
        <p:txBody>
          <a:bodyPr/>
          <a:lstStyle/>
          <a:p>
            <a:fld id="{9C057DB4-583E-41A7-BD94-987342018C17}" type="slidenum">
              <a:rPr lang="en-GB" smtClean="0"/>
              <a:pPr/>
              <a:t>45</a:t>
            </a:fld>
            <a:endParaRPr lang="en-GB" dirty="0"/>
          </a:p>
        </p:txBody>
      </p:sp>
    </p:spTree>
    <p:extLst>
      <p:ext uri="{BB962C8B-B14F-4D97-AF65-F5344CB8AC3E}">
        <p14:creationId xmlns:p14="http://schemas.microsoft.com/office/powerpoint/2010/main" val="154664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370E-08ED-6591-1DA3-C17DAD408526}"/>
              </a:ext>
            </a:extLst>
          </p:cNvPr>
          <p:cNvSpPr>
            <a:spLocks noGrp="1"/>
          </p:cNvSpPr>
          <p:nvPr>
            <p:ph type="title"/>
          </p:nvPr>
        </p:nvSpPr>
        <p:spPr/>
        <p:txBody>
          <a:bodyPr>
            <a:normAutofit fontScale="90000"/>
          </a:bodyPr>
          <a:lstStyle/>
          <a:p>
            <a:r>
              <a:rPr lang="en-US" dirty="0"/>
              <a:t>Micro-frontend architecture</a:t>
            </a:r>
          </a:p>
        </p:txBody>
      </p:sp>
      <p:sp>
        <p:nvSpPr>
          <p:cNvPr id="3" name="Text Placeholder 2">
            <a:extLst>
              <a:ext uri="{FF2B5EF4-FFF2-40B4-BE49-F238E27FC236}">
                <a16:creationId xmlns:a16="http://schemas.microsoft.com/office/drawing/2014/main" id="{FCC17DED-B218-4821-CC4F-F32D453DBCA3}"/>
              </a:ext>
            </a:extLst>
          </p:cNvPr>
          <p:cNvSpPr>
            <a:spLocks noGrp="1"/>
          </p:cNvSpPr>
          <p:nvPr>
            <p:ph type="body" sz="quarter" idx="14"/>
          </p:nvPr>
        </p:nvSpPr>
        <p:spPr/>
        <p:txBody>
          <a:bodyPr/>
          <a:lstStyle/>
          <a:p>
            <a:r>
              <a:rPr lang="en-US" dirty="0"/>
              <a:t>Bring advantages of microservices to the frontend.</a:t>
            </a:r>
          </a:p>
          <a:p>
            <a:r>
              <a:rPr lang="en-US" dirty="0"/>
              <a:t>Independent development and deployment.</a:t>
            </a:r>
          </a:p>
        </p:txBody>
      </p:sp>
      <p:sp>
        <p:nvSpPr>
          <p:cNvPr id="4" name="Footer Placeholder 3">
            <a:extLst>
              <a:ext uri="{FF2B5EF4-FFF2-40B4-BE49-F238E27FC236}">
                <a16:creationId xmlns:a16="http://schemas.microsoft.com/office/drawing/2014/main" id="{31DF0242-565E-D7F2-68FA-E7CBC05A56DC}"/>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61A161D3-48AD-796D-62DB-5755C22E722B}"/>
              </a:ext>
            </a:extLst>
          </p:cNvPr>
          <p:cNvSpPr>
            <a:spLocks noGrp="1"/>
          </p:cNvSpPr>
          <p:nvPr>
            <p:ph type="sldNum" sz="quarter" idx="13"/>
          </p:nvPr>
        </p:nvSpPr>
        <p:spPr/>
        <p:txBody>
          <a:bodyPr/>
          <a:lstStyle/>
          <a:p>
            <a:fld id="{9C057DB4-583E-41A7-BD94-987342018C17}" type="slidenum">
              <a:rPr lang="en-GB" smtClean="0"/>
              <a:pPr/>
              <a:t>46</a:t>
            </a:fld>
            <a:endParaRPr lang="en-GB" dirty="0"/>
          </a:p>
        </p:txBody>
      </p:sp>
      <p:pic>
        <p:nvPicPr>
          <p:cNvPr id="6" name="Picture 5">
            <a:extLst>
              <a:ext uri="{FF2B5EF4-FFF2-40B4-BE49-F238E27FC236}">
                <a16:creationId xmlns:a16="http://schemas.microsoft.com/office/drawing/2014/main" id="{A4D6B9D7-B1FC-D6F2-46BF-61D6DA846600}"/>
              </a:ext>
            </a:extLst>
          </p:cNvPr>
          <p:cNvPicPr>
            <a:picLocks noChangeAspect="1"/>
          </p:cNvPicPr>
          <p:nvPr/>
        </p:nvPicPr>
        <p:blipFill>
          <a:blip r:embed="rId3"/>
          <a:stretch>
            <a:fillRect/>
          </a:stretch>
        </p:blipFill>
        <p:spPr>
          <a:xfrm>
            <a:off x="681460" y="1462986"/>
            <a:ext cx="7772400" cy="2925096"/>
          </a:xfrm>
          <a:prstGeom prst="rect">
            <a:avLst/>
          </a:prstGeom>
        </p:spPr>
      </p:pic>
      <p:sp>
        <p:nvSpPr>
          <p:cNvPr id="7" name="TextBox 6">
            <a:extLst>
              <a:ext uri="{FF2B5EF4-FFF2-40B4-BE49-F238E27FC236}">
                <a16:creationId xmlns:a16="http://schemas.microsoft.com/office/drawing/2014/main" id="{B1229A2D-0849-95C3-D788-1C39D941CA93}"/>
              </a:ext>
            </a:extLst>
          </p:cNvPr>
          <p:cNvSpPr txBox="1"/>
          <p:nvPr/>
        </p:nvSpPr>
        <p:spPr>
          <a:xfrm>
            <a:off x="3951514" y="5551714"/>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spTree>
    <p:extLst>
      <p:ext uri="{BB962C8B-B14F-4D97-AF65-F5344CB8AC3E}">
        <p14:creationId xmlns:p14="http://schemas.microsoft.com/office/powerpoint/2010/main" val="2390979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70A1C-0894-F7DE-6398-831EADC067DE}"/>
              </a:ext>
            </a:extLst>
          </p:cNvPr>
          <p:cNvSpPr>
            <a:spLocks noGrp="1"/>
          </p:cNvSpPr>
          <p:nvPr>
            <p:ph type="title"/>
          </p:nvPr>
        </p:nvSpPr>
        <p:spPr/>
        <p:txBody>
          <a:bodyPr>
            <a:normAutofit fontScale="90000"/>
          </a:bodyPr>
          <a:lstStyle/>
          <a:p>
            <a:r>
              <a:rPr lang="en-US"/>
              <a:t>Micro-frontend characteristics</a:t>
            </a:r>
            <a:endParaRPr lang="en-US" dirty="0"/>
          </a:p>
        </p:txBody>
      </p:sp>
      <p:sp>
        <p:nvSpPr>
          <p:cNvPr id="4" name="Footer Placeholder 3">
            <a:extLst>
              <a:ext uri="{FF2B5EF4-FFF2-40B4-BE49-F238E27FC236}">
                <a16:creationId xmlns:a16="http://schemas.microsoft.com/office/drawing/2014/main" id="{6FE88FE8-35EB-7F0A-56EA-FF9CD4B35B3D}"/>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F1D803B-86A6-21DF-38FE-44180DCB8F94}"/>
              </a:ext>
            </a:extLst>
          </p:cNvPr>
          <p:cNvSpPr>
            <a:spLocks noGrp="1"/>
          </p:cNvSpPr>
          <p:nvPr>
            <p:ph type="sldNum" sz="quarter" idx="13"/>
          </p:nvPr>
        </p:nvSpPr>
        <p:spPr/>
        <p:txBody>
          <a:bodyPr/>
          <a:lstStyle/>
          <a:p>
            <a:fld id="{9C057DB4-583E-41A7-BD94-987342018C17}" type="slidenum">
              <a:rPr lang="en-GB" smtClean="0"/>
              <a:pPr/>
              <a:t>47</a:t>
            </a:fld>
            <a:endParaRPr lang="en-GB" dirty="0"/>
          </a:p>
        </p:txBody>
      </p:sp>
      <p:graphicFrame>
        <p:nvGraphicFramePr>
          <p:cNvPr id="12" name="Text Placeholder 2">
            <a:extLst>
              <a:ext uri="{FF2B5EF4-FFF2-40B4-BE49-F238E27FC236}">
                <a16:creationId xmlns:a16="http://schemas.microsoft.com/office/drawing/2014/main" id="{F4ED7B39-D0F4-C612-A626-6A7278B51E5E}"/>
              </a:ext>
            </a:extLst>
          </p:cNvPr>
          <p:cNvGraphicFramePr/>
          <p:nvPr>
            <p:extLst>
              <p:ext uri="{D42A27DB-BD31-4B8C-83A1-F6EECF244321}">
                <p14:modId xmlns:p14="http://schemas.microsoft.com/office/powerpoint/2010/main" val="30252929"/>
              </p:ext>
            </p:extLst>
          </p:nvPr>
        </p:nvGraphicFramePr>
        <p:xfrm>
          <a:off x="1240393" y="654958"/>
          <a:ext cx="6654533" cy="3833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1625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5DA2-1B9D-5CE2-30B0-4D3A4B2AEEEC}"/>
              </a:ext>
            </a:extLst>
          </p:cNvPr>
          <p:cNvSpPr>
            <a:spLocks noGrp="1"/>
          </p:cNvSpPr>
          <p:nvPr>
            <p:ph type="title"/>
          </p:nvPr>
        </p:nvSpPr>
        <p:spPr/>
        <p:txBody>
          <a:bodyPr>
            <a:normAutofit fontScale="90000"/>
          </a:bodyPr>
          <a:lstStyle/>
          <a:p>
            <a:r>
              <a:rPr lang="en-US" dirty="0"/>
              <a:t>Micro-frontend disadvantages</a:t>
            </a:r>
          </a:p>
        </p:txBody>
      </p:sp>
      <p:sp>
        <p:nvSpPr>
          <p:cNvPr id="3" name="Text Placeholder 2">
            <a:extLst>
              <a:ext uri="{FF2B5EF4-FFF2-40B4-BE49-F238E27FC236}">
                <a16:creationId xmlns:a16="http://schemas.microsoft.com/office/drawing/2014/main" id="{3AF19AAF-6F1E-C282-732C-FB6349A981B9}"/>
              </a:ext>
            </a:extLst>
          </p:cNvPr>
          <p:cNvSpPr>
            <a:spLocks noGrp="1"/>
          </p:cNvSpPr>
          <p:nvPr>
            <p:ph type="body" sz="quarter" idx="14"/>
          </p:nvPr>
        </p:nvSpPr>
        <p:spPr/>
        <p:txBody>
          <a:bodyPr>
            <a:normAutofit fontScale="92500" lnSpcReduction="20000"/>
          </a:bodyPr>
          <a:lstStyle/>
          <a:p>
            <a:r>
              <a:rPr lang="en-US" dirty="0"/>
              <a:t>Redundancies</a:t>
            </a:r>
          </a:p>
          <a:p>
            <a:endParaRPr lang="en-US" dirty="0"/>
          </a:p>
          <a:p>
            <a:r>
              <a:rPr lang="en-US" dirty="0"/>
              <a:t>Infrastructure complexity</a:t>
            </a:r>
          </a:p>
          <a:p>
            <a:pPr marL="0" indent="0">
              <a:buNone/>
            </a:pPr>
            <a:endParaRPr lang="en-US" dirty="0"/>
          </a:p>
          <a:p>
            <a:r>
              <a:rPr lang="en-US" dirty="0"/>
              <a:t>Free choice of technology comes with downsides.</a:t>
            </a:r>
          </a:p>
          <a:p>
            <a:endParaRPr lang="en-US" dirty="0"/>
          </a:p>
          <a:p>
            <a:r>
              <a:rPr lang="en-US" dirty="0"/>
              <a:t>Backward-compatibility</a:t>
            </a:r>
          </a:p>
          <a:p>
            <a:endParaRPr lang="en-US" dirty="0"/>
          </a:p>
          <a:p>
            <a:r>
              <a:rPr lang="en-US" dirty="0"/>
              <a:t>Bundle-size</a:t>
            </a:r>
          </a:p>
          <a:p>
            <a:endParaRPr lang="en-US" dirty="0"/>
          </a:p>
          <a:p>
            <a:r>
              <a:rPr lang="en-US" dirty="0"/>
              <a:t>Consistent look and feel</a:t>
            </a:r>
          </a:p>
          <a:p>
            <a:endParaRPr lang="en-US" dirty="0"/>
          </a:p>
          <a:p>
            <a:r>
              <a:rPr lang="en-US" dirty="0"/>
              <a:t>Over-fetching, Over-requesting</a:t>
            </a:r>
          </a:p>
        </p:txBody>
      </p:sp>
      <p:sp>
        <p:nvSpPr>
          <p:cNvPr id="4" name="Footer Placeholder 3">
            <a:extLst>
              <a:ext uri="{FF2B5EF4-FFF2-40B4-BE49-F238E27FC236}">
                <a16:creationId xmlns:a16="http://schemas.microsoft.com/office/drawing/2014/main" id="{CEB87F01-7094-6E56-ADD6-01BB2B75F637}"/>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41B1D669-858C-456C-ADF2-BE587780435D}"/>
              </a:ext>
            </a:extLst>
          </p:cNvPr>
          <p:cNvSpPr>
            <a:spLocks noGrp="1"/>
          </p:cNvSpPr>
          <p:nvPr>
            <p:ph type="sldNum" sz="quarter" idx="13"/>
          </p:nvPr>
        </p:nvSpPr>
        <p:spPr/>
        <p:txBody>
          <a:bodyPr/>
          <a:lstStyle/>
          <a:p>
            <a:fld id="{9C057DB4-583E-41A7-BD94-987342018C17}" type="slidenum">
              <a:rPr lang="en-GB" smtClean="0"/>
              <a:pPr/>
              <a:t>48</a:t>
            </a:fld>
            <a:endParaRPr lang="en-GB" dirty="0"/>
          </a:p>
        </p:txBody>
      </p:sp>
    </p:spTree>
    <p:extLst>
      <p:ext uri="{BB962C8B-B14F-4D97-AF65-F5344CB8AC3E}">
        <p14:creationId xmlns:p14="http://schemas.microsoft.com/office/powerpoint/2010/main" val="3882085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70A1C-0894-F7DE-6398-831EADC067DE}"/>
              </a:ext>
            </a:extLst>
          </p:cNvPr>
          <p:cNvSpPr>
            <a:spLocks noGrp="1"/>
          </p:cNvSpPr>
          <p:nvPr>
            <p:ph type="title"/>
          </p:nvPr>
        </p:nvSpPr>
        <p:spPr/>
        <p:txBody>
          <a:bodyPr>
            <a:normAutofit fontScale="90000"/>
          </a:bodyPr>
          <a:lstStyle/>
          <a:p>
            <a:r>
              <a:rPr lang="en-US" dirty="0"/>
              <a:t>Micro-frontend integration strategies</a:t>
            </a:r>
          </a:p>
        </p:txBody>
      </p:sp>
      <p:sp>
        <p:nvSpPr>
          <p:cNvPr id="4" name="Footer Placeholder 3">
            <a:extLst>
              <a:ext uri="{FF2B5EF4-FFF2-40B4-BE49-F238E27FC236}">
                <a16:creationId xmlns:a16="http://schemas.microsoft.com/office/drawing/2014/main" id="{6FE88FE8-35EB-7F0A-56EA-FF9CD4B35B3D}"/>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F1D803B-86A6-21DF-38FE-44180DCB8F94}"/>
              </a:ext>
            </a:extLst>
          </p:cNvPr>
          <p:cNvSpPr>
            <a:spLocks noGrp="1"/>
          </p:cNvSpPr>
          <p:nvPr>
            <p:ph type="sldNum" sz="quarter" idx="13"/>
          </p:nvPr>
        </p:nvSpPr>
        <p:spPr/>
        <p:txBody>
          <a:bodyPr/>
          <a:lstStyle/>
          <a:p>
            <a:fld id="{9C057DB4-583E-41A7-BD94-987342018C17}" type="slidenum">
              <a:rPr lang="en-GB" smtClean="0"/>
              <a:pPr/>
              <a:t>49</a:t>
            </a:fld>
            <a:endParaRPr lang="en-GB" dirty="0"/>
          </a:p>
        </p:txBody>
      </p:sp>
      <p:graphicFrame>
        <p:nvGraphicFramePr>
          <p:cNvPr id="12" name="Text Placeholder 2">
            <a:extLst>
              <a:ext uri="{FF2B5EF4-FFF2-40B4-BE49-F238E27FC236}">
                <a16:creationId xmlns:a16="http://schemas.microsoft.com/office/drawing/2014/main" id="{F4ED7B39-D0F4-C612-A626-6A7278B51E5E}"/>
              </a:ext>
            </a:extLst>
          </p:cNvPr>
          <p:cNvGraphicFramePr/>
          <p:nvPr>
            <p:extLst>
              <p:ext uri="{D42A27DB-BD31-4B8C-83A1-F6EECF244321}">
                <p14:modId xmlns:p14="http://schemas.microsoft.com/office/powerpoint/2010/main" val="793818052"/>
              </p:ext>
            </p:extLst>
          </p:nvPr>
        </p:nvGraphicFramePr>
        <p:xfrm>
          <a:off x="1240393" y="654958"/>
          <a:ext cx="6654533" cy="3833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638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7E5E-C746-EA06-23AD-80B6AF025A00}"/>
              </a:ext>
            </a:extLst>
          </p:cNvPr>
          <p:cNvSpPr>
            <a:spLocks noGrp="1"/>
          </p:cNvSpPr>
          <p:nvPr>
            <p:ph type="title"/>
          </p:nvPr>
        </p:nvSpPr>
        <p:spPr/>
        <p:txBody>
          <a:bodyPr>
            <a:normAutofit fontScale="90000"/>
          </a:bodyPr>
          <a:lstStyle/>
          <a:p>
            <a:r>
              <a:rPr lang="en-US" dirty="0"/>
              <a:t>Why </a:t>
            </a:r>
            <a:r>
              <a:rPr lang="en-US" dirty="0" err="1"/>
              <a:t>GraphQL</a:t>
            </a:r>
            <a:r>
              <a:rPr lang="en-US" dirty="0"/>
              <a:t> </a:t>
            </a:r>
            <a:r>
              <a:rPr lang="en-US" sz="1200" b="0" baseline="-25000" dirty="0"/>
              <a:t>[3]</a:t>
            </a:r>
            <a:endParaRPr lang="en-US" b="0" baseline="-25000" dirty="0"/>
          </a:p>
        </p:txBody>
      </p:sp>
      <p:sp>
        <p:nvSpPr>
          <p:cNvPr id="3" name="Text Placeholder 2">
            <a:extLst>
              <a:ext uri="{FF2B5EF4-FFF2-40B4-BE49-F238E27FC236}">
                <a16:creationId xmlns:a16="http://schemas.microsoft.com/office/drawing/2014/main" id="{5237F017-142A-F756-12CE-CC5C9BFF15D6}"/>
              </a:ext>
            </a:extLst>
          </p:cNvPr>
          <p:cNvSpPr>
            <a:spLocks noGrp="1"/>
          </p:cNvSpPr>
          <p:nvPr>
            <p:ph type="body" sz="quarter" idx="14"/>
          </p:nvPr>
        </p:nvSpPr>
        <p:spPr>
          <a:xfrm>
            <a:off x="180001" y="607500"/>
            <a:ext cx="8775319" cy="750150"/>
          </a:xfrm>
        </p:spPr>
        <p:txBody>
          <a:bodyPr>
            <a:normAutofit lnSpcReduction="10000"/>
          </a:bodyPr>
          <a:lstStyle/>
          <a:p>
            <a:r>
              <a:rPr lang="en-US" b="1" dirty="0">
                <a:solidFill>
                  <a:srgbClr val="005A96"/>
                </a:solidFill>
              </a:rPr>
              <a:t>A query language for your APIs.</a:t>
            </a:r>
            <a:endParaRPr lang="en-US" dirty="0">
              <a:solidFill>
                <a:srgbClr val="005A96"/>
              </a:solidFill>
            </a:endParaRPr>
          </a:p>
          <a:p>
            <a:r>
              <a:rPr lang="en-US" dirty="0" err="1"/>
              <a:t>GraphQL</a:t>
            </a:r>
            <a:r>
              <a:rPr lang="en-US" dirty="0"/>
              <a:t> provides more flexibility than traditional API technologies.</a:t>
            </a:r>
          </a:p>
        </p:txBody>
      </p:sp>
      <p:sp>
        <p:nvSpPr>
          <p:cNvPr id="4" name="Footer Placeholder 3">
            <a:extLst>
              <a:ext uri="{FF2B5EF4-FFF2-40B4-BE49-F238E27FC236}">
                <a16:creationId xmlns:a16="http://schemas.microsoft.com/office/drawing/2014/main" id="{65BDAE2B-E598-5A50-AFD9-B9F5A7A38578}"/>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7C83FB5E-5F5C-6E60-C15D-1512671EF670}"/>
              </a:ext>
            </a:extLst>
          </p:cNvPr>
          <p:cNvSpPr>
            <a:spLocks noGrp="1"/>
          </p:cNvSpPr>
          <p:nvPr>
            <p:ph type="sldNum" sz="quarter" idx="13"/>
          </p:nvPr>
        </p:nvSpPr>
        <p:spPr/>
        <p:txBody>
          <a:bodyPr/>
          <a:lstStyle/>
          <a:p>
            <a:fld id="{9C057DB4-583E-41A7-BD94-987342018C17}" type="slidenum">
              <a:rPr lang="en-GB" smtClean="0"/>
              <a:pPr/>
              <a:t>5</a:t>
            </a:fld>
            <a:endParaRPr lang="en-GB" dirty="0"/>
          </a:p>
        </p:txBody>
      </p:sp>
      <p:pic>
        <p:nvPicPr>
          <p:cNvPr id="6" name="Picture 5">
            <a:extLst>
              <a:ext uri="{FF2B5EF4-FFF2-40B4-BE49-F238E27FC236}">
                <a16:creationId xmlns:a16="http://schemas.microsoft.com/office/drawing/2014/main" id="{11D6D175-EE30-9238-AA95-2471A0159ADF}"/>
              </a:ext>
            </a:extLst>
          </p:cNvPr>
          <p:cNvPicPr>
            <a:picLocks noChangeAspect="1"/>
          </p:cNvPicPr>
          <p:nvPr/>
        </p:nvPicPr>
        <p:blipFill>
          <a:blip r:embed="rId3"/>
          <a:stretch>
            <a:fillRect/>
          </a:stretch>
        </p:blipFill>
        <p:spPr>
          <a:xfrm>
            <a:off x="492790" y="1480174"/>
            <a:ext cx="4421387" cy="2991717"/>
          </a:xfrm>
          <a:prstGeom prst="rect">
            <a:avLst/>
          </a:prstGeom>
        </p:spPr>
      </p:pic>
      <p:pic>
        <p:nvPicPr>
          <p:cNvPr id="7" name="Picture 6">
            <a:extLst>
              <a:ext uri="{FF2B5EF4-FFF2-40B4-BE49-F238E27FC236}">
                <a16:creationId xmlns:a16="http://schemas.microsoft.com/office/drawing/2014/main" id="{C356C5F9-8553-B553-5D76-CEE6C501652E}"/>
              </a:ext>
            </a:extLst>
          </p:cNvPr>
          <p:cNvPicPr>
            <a:picLocks noChangeAspect="1"/>
          </p:cNvPicPr>
          <p:nvPr/>
        </p:nvPicPr>
        <p:blipFill rotWithShape="1">
          <a:blip r:embed="rId4"/>
          <a:srcRect l="63979" t="8669" r="1445" b="2361"/>
          <a:stretch/>
        </p:blipFill>
        <p:spPr>
          <a:xfrm>
            <a:off x="5630428" y="1414924"/>
            <a:ext cx="2687351" cy="2650211"/>
          </a:xfrm>
          <a:prstGeom prst="rect">
            <a:avLst/>
          </a:prstGeom>
        </p:spPr>
      </p:pic>
      <p:pic>
        <p:nvPicPr>
          <p:cNvPr id="8" name="Graphic 7">
            <a:extLst>
              <a:ext uri="{FF2B5EF4-FFF2-40B4-BE49-F238E27FC236}">
                <a16:creationId xmlns:a16="http://schemas.microsoft.com/office/drawing/2014/main" id="{739C23C6-59FE-9D3D-A2E4-60ACC44645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6532" y="89152"/>
            <a:ext cx="928608" cy="928608"/>
          </a:xfrm>
          <a:prstGeom prst="rect">
            <a:avLst/>
          </a:prstGeom>
        </p:spPr>
      </p:pic>
      <p:cxnSp>
        <p:nvCxnSpPr>
          <p:cNvPr id="10" name="Straight Arrow Connector 9">
            <a:extLst>
              <a:ext uri="{FF2B5EF4-FFF2-40B4-BE49-F238E27FC236}">
                <a16:creationId xmlns:a16="http://schemas.microsoft.com/office/drawing/2014/main" id="{F02AB38D-4771-DFCC-4817-599F4C15EB61}"/>
              </a:ext>
            </a:extLst>
          </p:cNvPr>
          <p:cNvCxnSpPr>
            <a:cxnSpLocks/>
          </p:cNvCxnSpPr>
          <p:nvPr/>
        </p:nvCxnSpPr>
        <p:spPr>
          <a:xfrm>
            <a:off x="2793304" y="1854062"/>
            <a:ext cx="313041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 name="Straight Arrow Connector 16">
            <a:extLst>
              <a:ext uri="{FF2B5EF4-FFF2-40B4-BE49-F238E27FC236}">
                <a16:creationId xmlns:a16="http://schemas.microsoft.com/office/drawing/2014/main" id="{225EB492-1493-68CA-426E-4ADB22A826C2}"/>
              </a:ext>
            </a:extLst>
          </p:cNvPr>
          <p:cNvCxnSpPr>
            <a:cxnSpLocks/>
          </p:cNvCxnSpPr>
          <p:nvPr/>
        </p:nvCxnSpPr>
        <p:spPr>
          <a:xfrm flipV="1">
            <a:off x="1540933" y="2173357"/>
            <a:ext cx="4661084" cy="11333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425459D-EC6B-2AD4-01A9-04BF3D657F97}"/>
              </a:ext>
            </a:extLst>
          </p:cNvPr>
          <p:cNvSpPr txBox="1"/>
          <p:nvPr/>
        </p:nvSpPr>
        <p:spPr>
          <a:xfrm>
            <a:off x="492790" y="4405025"/>
            <a:ext cx="7824988" cy="273843"/>
          </a:xfrm>
          <a:prstGeom prst="rect">
            <a:avLst/>
          </a:prstGeom>
        </p:spPr>
        <p:txBody>
          <a:bodyPr vert="horz" wrap="square" lIns="91440" tIns="45720" rIns="91440" bIns="45720" rtlCol="0" anchor="t">
            <a:normAutofit fontScale="92500" lnSpcReduction="10000"/>
          </a:bodyPr>
          <a:lstStyle/>
          <a:p>
            <a:pPr algn="ctr"/>
            <a:r>
              <a:rPr lang="en-US" sz="1300" dirty="0"/>
              <a:t>Listing 3: </a:t>
            </a:r>
            <a:r>
              <a:rPr lang="en-US" sz="1300" dirty="0">
                <a:effectLst/>
              </a:rPr>
              <a:t>Connect the </a:t>
            </a:r>
            <a:r>
              <a:rPr lang="en-US" sz="1300" dirty="0" err="1">
                <a:effectLst/>
              </a:rPr>
              <a:t>GraphQL</a:t>
            </a:r>
            <a:r>
              <a:rPr lang="en-US" sz="1300" dirty="0">
                <a:effectLst/>
              </a:rPr>
              <a:t> schema and the user query.</a:t>
            </a:r>
          </a:p>
          <a:p>
            <a:pPr algn="ctr"/>
            <a:endParaRPr lang="en-US" sz="2800" dirty="0"/>
          </a:p>
        </p:txBody>
      </p:sp>
    </p:spTree>
    <p:extLst>
      <p:ext uri="{BB962C8B-B14F-4D97-AF65-F5344CB8AC3E}">
        <p14:creationId xmlns:p14="http://schemas.microsoft.com/office/powerpoint/2010/main" val="2015365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EED3-B293-0E15-8297-776711D6B240}"/>
              </a:ext>
            </a:extLst>
          </p:cNvPr>
          <p:cNvSpPr>
            <a:spLocks noGrp="1"/>
          </p:cNvSpPr>
          <p:nvPr>
            <p:ph type="title"/>
          </p:nvPr>
        </p:nvSpPr>
        <p:spPr/>
        <p:txBody>
          <a:bodyPr>
            <a:normAutofit fontScale="90000"/>
          </a:bodyPr>
          <a:lstStyle/>
          <a:p>
            <a:r>
              <a:rPr lang="en-US" dirty="0"/>
              <a:t>Micro-frontend communication</a:t>
            </a:r>
          </a:p>
        </p:txBody>
      </p:sp>
      <p:sp>
        <p:nvSpPr>
          <p:cNvPr id="4" name="Footer Placeholder 3">
            <a:extLst>
              <a:ext uri="{FF2B5EF4-FFF2-40B4-BE49-F238E27FC236}">
                <a16:creationId xmlns:a16="http://schemas.microsoft.com/office/drawing/2014/main" id="{ED4BF1F7-B241-4773-5D06-3455EC1D3143}"/>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1B6CF350-220B-9FC6-578D-10A628190D7D}"/>
              </a:ext>
            </a:extLst>
          </p:cNvPr>
          <p:cNvSpPr>
            <a:spLocks noGrp="1"/>
          </p:cNvSpPr>
          <p:nvPr>
            <p:ph type="sldNum" sz="quarter" idx="13"/>
          </p:nvPr>
        </p:nvSpPr>
        <p:spPr/>
        <p:txBody>
          <a:bodyPr/>
          <a:lstStyle/>
          <a:p>
            <a:fld id="{9C057DB4-583E-41A7-BD94-987342018C17}" type="slidenum">
              <a:rPr lang="en-GB" smtClean="0"/>
              <a:pPr/>
              <a:t>50</a:t>
            </a:fld>
            <a:endParaRPr lang="en-GB" dirty="0"/>
          </a:p>
        </p:txBody>
      </p:sp>
      <p:pic>
        <p:nvPicPr>
          <p:cNvPr id="6" name="Picture 5">
            <a:extLst>
              <a:ext uri="{FF2B5EF4-FFF2-40B4-BE49-F238E27FC236}">
                <a16:creationId xmlns:a16="http://schemas.microsoft.com/office/drawing/2014/main" id="{6F950A50-27E3-575F-FE28-7CE3A5E235F4}"/>
              </a:ext>
            </a:extLst>
          </p:cNvPr>
          <p:cNvPicPr>
            <a:picLocks noChangeAspect="1"/>
          </p:cNvPicPr>
          <p:nvPr/>
        </p:nvPicPr>
        <p:blipFill>
          <a:blip r:embed="rId3"/>
          <a:stretch>
            <a:fillRect/>
          </a:stretch>
        </p:blipFill>
        <p:spPr>
          <a:xfrm>
            <a:off x="2175165" y="669500"/>
            <a:ext cx="4793670" cy="3804500"/>
          </a:xfrm>
          <a:prstGeom prst="rect">
            <a:avLst/>
          </a:prstGeom>
        </p:spPr>
      </p:pic>
    </p:spTree>
    <p:extLst>
      <p:ext uri="{BB962C8B-B14F-4D97-AF65-F5344CB8AC3E}">
        <p14:creationId xmlns:p14="http://schemas.microsoft.com/office/powerpoint/2010/main" val="1734799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70A1C-0894-F7DE-6398-831EADC067DE}"/>
              </a:ext>
            </a:extLst>
          </p:cNvPr>
          <p:cNvSpPr>
            <a:spLocks noGrp="1"/>
          </p:cNvSpPr>
          <p:nvPr>
            <p:ph type="title"/>
          </p:nvPr>
        </p:nvSpPr>
        <p:spPr/>
        <p:txBody>
          <a:bodyPr>
            <a:normAutofit fontScale="90000"/>
          </a:bodyPr>
          <a:lstStyle/>
          <a:p>
            <a:r>
              <a:rPr lang="en-US" dirty="0"/>
              <a:t>Micro-frontend communication</a:t>
            </a:r>
          </a:p>
        </p:txBody>
      </p:sp>
      <p:sp>
        <p:nvSpPr>
          <p:cNvPr id="4" name="Footer Placeholder 3">
            <a:extLst>
              <a:ext uri="{FF2B5EF4-FFF2-40B4-BE49-F238E27FC236}">
                <a16:creationId xmlns:a16="http://schemas.microsoft.com/office/drawing/2014/main" id="{6FE88FE8-35EB-7F0A-56EA-FF9CD4B35B3D}"/>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F1D803B-86A6-21DF-38FE-44180DCB8F94}"/>
              </a:ext>
            </a:extLst>
          </p:cNvPr>
          <p:cNvSpPr>
            <a:spLocks noGrp="1"/>
          </p:cNvSpPr>
          <p:nvPr>
            <p:ph type="sldNum" sz="quarter" idx="13"/>
          </p:nvPr>
        </p:nvSpPr>
        <p:spPr/>
        <p:txBody>
          <a:bodyPr/>
          <a:lstStyle/>
          <a:p>
            <a:fld id="{9C057DB4-583E-41A7-BD94-987342018C17}" type="slidenum">
              <a:rPr lang="en-GB" smtClean="0"/>
              <a:pPr/>
              <a:t>51</a:t>
            </a:fld>
            <a:endParaRPr lang="en-GB" dirty="0"/>
          </a:p>
        </p:txBody>
      </p:sp>
      <p:graphicFrame>
        <p:nvGraphicFramePr>
          <p:cNvPr id="12" name="Text Placeholder 2">
            <a:extLst>
              <a:ext uri="{FF2B5EF4-FFF2-40B4-BE49-F238E27FC236}">
                <a16:creationId xmlns:a16="http://schemas.microsoft.com/office/drawing/2014/main" id="{F4ED7B39-D0F4-C612-A626-6A7278B51E5E}"/>
              </a:ext>
            </a:extLst>
          </p:cNvPr>
          <p:cNvGraphicFramePr/>
          <p:nvPr>
            <p:extLst>
              <p:ext uri="{D42A27DB-BD31-4B8C-83A1-F6EECF244321}">
                <p14:modId xmlns:p14="http://schemas.microsoft.com/office/powerpoint/2010/main" val="2025366313"/>
              </p:ext>
            </p:extLst>
          </p:nvPr>
        </p:nvGraphicFramePr>
        <p:xfrm>
          <a:off x="1240393" y="654958"/>
          <a:ext cx="6654533" cy="3833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7542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EED3-B293-0E15-8297-776711D6B240}"/>
              </a:ext>
            </a:extLst>
          </p:cNvPr>
          <p:cNvSpPr>
            <a:spLocks noGrp="1"/>
          </p:cNvSpPr>
          <p:nvPr>
            <p:ph type="title"/>
          </p:nvPr>
        </p:nvSpPr>
        <p:spPr/>
        <p:txBody>
          <a:bodyPr>
            <a:normAutofit fontScale="90000"/>
          </a:bodyPr>
          <a:lstStyle/>
          <a:p>
            <a:r>
              <a:rPr lang="en-US" dirty="0"/>
              <a:t>Module Federation</a:t>
            </a:r>
          </a:p>
        </p:txBody>
      </p:sp>
      <p:sp>
        <p:nvSpPr>
          <p:cNvPr id="3" name="Text Placeholder 2">
            <a:extLst>
              <a:ext uri="{FF2B5EF4-FFF2-40B4-BE49-F238E27FC236}">
                <a16:creationId xmlns:a16="http://schemas.microsoft.com/office/drawing/2014/main" id="{E95FA867-469C-2AB4-B13C-7CB34EA15A6F}"/>
              </a:ext>
            </a:extLst>
          </p:cNvPr>
          <p:cNvSpPr>
            <a:spLocks noGrp="1"/>
          </p:cNvSpPr>
          <p:nvPr>
            <p:ph type="body" sz="quarter" idx="14"/>
          </p:nvPr>
        </p:nvSpPr>
        <p:spPr>
          <a:xfrm>
            <a:off x="180002" y="607500"/>
            <a:ext cx="6508886" cy="4050000"/>
          </a:xfrm>
        </p:spPr>
        <p:txBody>
          <a:bodyPr/>
          <a:lstStyle/>
          <a:p>
            <a:r>
              <a:rPr lang="en-US" dirty="0"/>
              <a:t>Consists of a</a:t>
            </a:r>
          </a:p>
          <a:p>
            <a:pPr lvl="1"/>
            <a:r>
              <a:rPr lang="en-US" b="1" dirty="0"/>
              <a:t>Host</a:t>
            </a:r>
            <a:r>
              <a:rPr lang="en-US" dirty="0"/>
              <a:t>: Fetch &amp; display the micro-frontends.</a:t>
            </a:r>
          </a:p>
          <a:p>
            <a:pPr lvl="1"/>
            <a:r>
              <a:rPr lang="en-US" b="1" dirty="0"/>
              <a:t>Remote</a:t>
            </a:r>
            <a:r>
              <a:rPr lang="en-US" dirty="0"/>
              <a:t>: Consumable by the host.</a:t>
            </a:r>
          </a:p>
          <a:p>
            <a:pPr marL="0" indent="0">
              <a:buNone/>
            </a:pPr>
            <a:endParaRPr lang="en-US" dirty="0"/>
          </a:p>
          <a:p>
            <a:r>
              <a:rPr lang="en-US" dirty="0"/>
              <a:t>Share dependencies across micro-frontends</a:t>
            </a:r>
          </a:p>
          <a:p>
            <a:r>
              <a:rPr lang="en-US" dirty="0"/>
              <a:t>Server-side rendering is supported.</a:t>
            </a:r>
          </a:p>
          <a:p>
            <a:r>
              <a:rPr lang="en-US" dirty="0"/>
              <a:t>Modules can be imported dynamically.</a:t>
            </a:r>
          </a:p>
          <a:p>
            <a:endParaRPr lang="en-US" dirty="0"/>
          </a:p>
          <a:p>
            <a:r>
              <a:rPr lang="en-US" dirty="0"/>
              <a:t>Unidirectional interaction from the host to the micro-frontend is encouraged.</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ED4BF1F7-B241-4773-5D06-3455EC1D3143}"/>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1B6CF350-220B-9FC6-578D-10A628190D7D}"/>
              </a:ext>
            </a:extLst>
          </p:cNvPr>
          <p:cNvSpPr>
            <a:spLocks noGrp="1"/>
          </p:cNvSpPr>
          <p:nvPr>
            <p:ph type="sldNum" sz="quarter" idx="13"/>
          </p:nvPr>
        </p:nvSpPr>
        <p:spPr/>
        <p:txBody>
          <a:bodyPr/>
          <a:lstStyle/>
          <a:p>
            <a:fld id="{9C057DB4-583E-41A7-BD94-987342018C17}" type="slidenum">
              <a:rPr lang="en-GB" smtClean="0"/>
              <a:pPr/>
              <a:t>52</a:t>
            </a:fld>
            <a:endParaRPr lang="en-GB" dirty="0"/>
          </a:p>
        </p:txBody>
      </p:sp>
      <p:pic>
        <p:nvPicPr>
          <p:cNvPr id="6" name="Picture 5">
            <a:extLst>
              <a:ext uri="{FF2B5EF4-FFF2-40B4-BE49-F238E27FC236}">
                <a16:creationId xmlns:a16="http://schemas.microsoft.com/office/drawing/2014/main" id="{48586CC4-0782-F664-91DE-B46F3230C214}"/>
              </a:ext>
            </a:extLst>
          </p:cNvPr>
          <p:cNvPicPr>
            <a:picLocks noChangeAspect="1"/>
          </p:cNvPicPr>
          <p:nvPr/>
        </p:nvPicPr>
        <p:blipFill>
          <a:blip r:embed="rId3"/>
          <a:stretch>
            <a:fillRect/>
          </a:stretch>
        </p:blipFill>
        <p:spPr>
          <a:xfrm>
            <a:off x="6688887" y="883692"/>
            <a:ext cx="2338434" cy="3376115"/>
          </a:xfrm>
          <a:prstGeom prst="rect">
            <a:avLst/>
          </a:prstGeom>
        </p:spPr>
      </p:pic>
    </p:spTree>
    <p:extLst>
      <p:ext uri="{BB962C8B-B14F-4D97-AF65-F5344CB8AC3E}">
        <p14:creationId xmlns:p14="http://schemas.microsoft.com/office/powerpoint/2010/main" val="1742179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0FDE1-74FE-BD4C-50EB-3103BAB0C7E5}"/>
              </a:ext>
            </a:extLst>
          </p:cNvPr>
          <p:cNvSpPr>
            <a:spLocks noGrp="1"/>
          </p:cNvSpPr>
          <p:nvPr>
            <p:ph type="title"/>
          </p:nvPr>
        </p:nvSpPr>
        <p:spPr/>
        <p:txBody>
          <a:bodyPr>
            <a:normAutofit fontScale="90000"/>
          </a:bodyPr>
          <a:lstStyle/>
          <a:p>
            <a:r>
              <a:rPr lang="en-US" dirty="0"/>
              <a:t>Configuring Module Federation (Host)</a:t>
            </a:r>
          </a:p>
        </p:txBody>
      </p:sp>
      <p:pic>
        <p:nvPicPr>
          <p:cNvPr id="6" name="Picture 5">
            <a:extLst>
              <a:ext uri="{FF2B5EF4-FFF2-40B4-BE49-F238E27FC236}">
                <a16:creationId xmlns:a16="http://schemas.microsoft.com/office/drawing/2014/main" id="{83D9FA17-381C-8C12-23A8-CD3A4707DD34}"/>
              </a:ext>
            </a:extLst>
          </p:cNvPr>
          <p:cNvPicPr>
            <a:picLocks noChangeAspect="1"/>
          </p:cNvPicPr>
          <p:nvPr/>
        </p:nvPicPr>
        <p:blipFill>
          <a:blip r:embed="rId3"/>
          <a:stretch>
            <a:fillRect/>
          </a:stretch>
        </p:blipFill>
        <p:spPr>
          <a:xfrm>
            <a:off x="1694950" y="731564"/>
            <a:ext cx="5745419" cy="3680372"/>
          </a:xfrm>
          <a:prstGeom prst="rect">
            <a:avLst/>
          </a:prstGeom>
        </p:spPr>
      </p:pic>
      <p:sp>
        <p:nvSpPr>
          <p:cNvPr id="4" name="Footer Placeholder 3">
            <a:extLst>
              <a:ext uri="{FF2B5EF4-FFF2-40B4-BE49-F238E27FC236}">
                <a16:creationId xmlns:a16="http://schemas.microsoft.com/office/drawing/2014/main" id="{FED670E4-9740-7BE9-2E86-5A9EC5D44F50}"/>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B817CE66-CE5E-E86D-767F-BB231EFE2EFF}"/>
              </a:ext>
            </a:extLst>
          </p:cNvPr>
          <p:cNvSpPr>
            <a:spLocks noGrp="1"/>
          </p:cNvSpPr>
          <p:nvPr>
            <p:ph type="sldNum" sz="quarter" idx="13"/>
          </p:nvPr>
        </p:nvSpPr>
        <p:spPr/>
        <p:txBody>
          <a:bodyPr/>
          <a:lstStyle/>
          <a:p>
            <a:fld id="{9C057DB4-583E-41A7-BD94-987342018C17}" type="slidenum">
              <a:rPr lang="en-GB" smtClean="0"/>
              <a:pPr/>
              <a:t>53</a:t>
            </a:fld>
            <a:endParaRPr lang="en-GB" dirty="0"/>
          </a:p>
        </p:txBody>
      </p:sp>
    </p:spTree>
    <p:extLst>
      <p:ext uri="{BB962C8B-B14F-4D97-AF65-F5344CB8AC3E}">
        <p14:creationId xmlns:p14="http://schemas.microsoft.com/office/powerpoint/2010/main" val="3581220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546BC4-421E-7DEF-2B86-867F8B20E1C2}"/>
              </a:ext>
            </a:extLst>
          </p:cNvPr>
          <p:cNvPicPr>
            <a:picLocks noChangeAspect="1"/>
          </p:cNvPicPr>
          <p:nvPr/>
        </p:nvPicPr>
        <p:blipFill>
          <a:blip r:embed="rId3"/>
          <a:stretch>
            <a:fillRect/>
          </a:stretch>
        </p:blipFill>
        <p:spPr>
          <a:xfrm>
            <a:off x="1694950" y="553456"/>
            <a:ext cx="6233687" cy="3993144"/>
          </a:xfrm>
          <a:prstGeom prst="rect">
            <a:avLst/>
          </a:prstGeom>
        </p:spPr>
      </p:pic>
      <p:sp>
        <p:nvSpPr>
          <p:cNvPr id="2" name="Title 1">
            <a:extLst>
              <a:ext uri="{FF2B5EF4-FFF2-40B4-BE49-F238E27FC236}">
                <a16:creationId xmlns:a16="http://schemas.microsoft.com/office/drawing/2014/main" id="{4C1618E5-C0CB-8B79-525B-B2FE6C9C12A8}"/>
              </a:ext>
            </a:extLst>
          </p:cNvPr>
          <p:cNvSpPr>
            <a:spLocks noGrp="1"/>
          </p:cNvSpPr>
          <p:nvPr>
            <p:ph type="title"/>
          </p:nvPr>
        </p:nvSpPr>
        <p:spPr/>
        <p:txBody>
          <a:bodyPr>
            <a:normAutofit fontScale="90000"/>
          </a:bodyPr>
          <a:lstStyle/>
          <a:p>
            <a:r>
              <a:rPr lang="en-US" dirty="0"/>
              <a:t>Configuring Module Federation (Remotes)</a:t>
            </a:r>
          </a:p>
        </p:txBody>
      </p:sp>
      <p:pic>
        <p:nvPicPr>
          <p:cNvPr id="6" name="Picture 5">
            <a:extLst>
              <a:ext uri="{FF2B5EF4-FFF2-40B4-BE49-F238E27FC236}">
                <a16:creationId xmlns:a16="http://schemas.microsoft.com/office/drawing/2014/main" id="{9BAA5C6C-FBE4-6CB0-77FC-810BD87B8861}"/>
              </a:ext>
            </a:extLst>
          </p:cNvPr>
          <p:cNvPicPr>
            <a:picLocks noChangeAspect="1"/>
          </p:cNvPicPr>
          <p:nvPr/>
        </p:nvPicPr>
        <p:blipFill>
          <a:blip r:embed="rId4"/>
          <a:stretch>
            <a:fillRect/>
          </a:stretch>
        </p:blipFill>
        <p:spPr>
          <a:xfrm>
            <a:off x="1876055" y="1007982"/>
            <a:ext cx="6245934" cy="3084091"/>
          </a:xfrm>
          <a:prstGeom prst="rect">
            <a:avLst/>
          </a:prstGeom>
        </p:spPr>
      </p:pic>
      <p:sp>
        <p:nvSpPr>
          <p:cNvPr id="4" name="Footer Placeholder 3">
            <a:extLst>
              <a:ext uri="{FF2B5EF4-FFF2-40B4-BE49-F238E27FC236}">
                <a16:creationId xmlns:a16="http://schemas.microsoft.com/office/drawing/2014/main" id="{8FA37F98-A94B-1EE4-D464-6BAE8833845D}"/>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C7D58CC8-DB47-CFFB-A279-2DF3413C9E6F}"/>
              </a:ext>
            </a:extLst>
          </p:cNvPr>
          <p:cNvSpPr>
            <a:spLocks noGrp="1"/>
          </p:cNvSpPr>
          <p:nvPr>
            <p:ph type="sldNum" sz="quarter" idx="13"/>
          </p:nvPr>
        </p:nvSpPr>
        <p:spPr/>
        <p:txBody>
          <a:bodyPr/>
          <a:lstStyle/>
          <a:p>
            <a:fld id="{9C057DB4-583E-41A7-BD94-987342018C17}" type="slidenum">
              <a:rPr lang="en-GB" smtClean="0"/>
              <a:pPr/>
              <a:t>54</a:t>
            </a:fld>
            <a:endParaRPr lang="en-GB" dirty="0"/>
          </a:p>
        </p:txBody>
      </p:sp>
    </p:spTree>
    <p:extLst>
      <p:ext uri="{BB962C8B-B14F-4D97-AF65-F5344CB8AC3E}">
        <p14:creationId xmlns:p14="http://schemas.microsoft.com/office/powerpoint/2010/main" val="3466593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184C-C897-95FB-9442-ACB712224D92}"/>
              </a:ext>
            </a:extLst>
          </p:cNvPr>
          <p:cNvSpPr>
            <a:spLocks noGrp="1"/>
          </p:cNvSpPr>
          <p:nvPr>
            <p:ph type="title"/>
          </p:nvPr>
        </p:nvSpPr>
        <p:spPr/>
        <p:txBody>
          <a:bodyPr>
            <a:normAutofit fontScale="90000"/>
          </a:bodyPr>
          <a:lstStyle/>
          <a:p>
            <a:r>
              <a:rPr lang="en-US" dirty="0" err="1"/>
              <a:t>GraphQL</a:t>
            </a:r>
            <a:r>
              <a:rPr lang="en-US" dirty="0"/>
              <a:t> Advantages</a:t>
            </a:r>
          </a:p>
        </p:txBody>
      </p:sp>
      <p:sp>
        <p:nvSpPr>
          <p:cNvPr id="3" name="Text Placeholder 2">
            <a:extLst>
              <a:ext uri="{FF2B5EF4-FFF2-40B4-BE49-F238E27FC236}">
                <a16:creationId xmlns:a16="http://schemas.microsoft.com/office/drawing/2014/main" id="{7DA4D5C3-DFAC-0BD3-B7F3-ADA5AE29DB90}"/>
              </a:ext>
            </a:extLst>
          </p:cNvPr>
          <p:cNvSpPr>
            <a:spLocks noGrp="1"/>
          </p:cNvSpPr>
          <p:nvPr>
            <p:ph type="body" sz="quarter" idx="14"/>
          </p:nvPr>
        </p:nvSpPr>
        <p:spPr/>
        <p:txBody>
          <a:bodyPr/>
          <a:lstStyle/>
          <a:p>
            <a:r>
              <a:rPr lang="en-US" dirty="0"/>
              <a:t>Reduces network traffic between the clients and the service they query.</a:t>
            </a:r>
          </a:p>
          <a:p>
            <a:r>
              <a:rPr lang="en-US" dirty="0"/>
              <a:t>The client specifies the fields to be fetched, which reduces the complexity on the backend.</a:t>
            </a:r>
          </a:p>
          <a:p>
            <a:r>
              <a:rPr lang="en-US" dirty="0" err="1"/>
              <a:t>GraphQL</a:t>
            </a:r>
            <a:r>
              <a:rPr lang="en-US" dirty="0"/>
              <a:t> can query its own schema, which allows service discovery potential.</a:t>
            </a:r>
          </a:p>
          <a:p>
            <a:endParaRPr lang="en-US" dirty="0"/>
          </a:p>
        </p:txBody>
      </p:sp>
      <p:sp>
        <p:nvSpPr>
          <p:cNvPr id="4" name="Footer Placeholder 3">
            <a:extLst>
              <a:ext uri="{FF2B5EF4-FFF2-40B4-BE49-F238E27FC236}">
                <a16:creationId xmlns:a16="http://schemas.microsoft.com/office/drawing/2014/main" id="{4CCFE9D4-CD06-F36B-B876-CC57001B1B06}"/>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F654ED9F-8F32-31D2-F8D3-822D2A3E75AC}"/>
              </a:ext>
            </a:extLst>
          </p:cNvPr>
          <p:cNvSpPr>
            <a:spLocks noGrp="1"/>
          </p:cNvSpPr>
          <p:nvPr>
            <p:ph type="sldNum" sz="quarter" idx="13"/>
          </p:nvPr>
        </p:nvSpPr>
        <p:spPr/>
        <p:txBody>
          <a:bodyPr/>
          <a:lstStyle/>
          <a:p>
            <a:fld id="{9C057DB4-583E-41A7-BD94-987342018C17}" type="slidenum">
              <a:rPr lang="en-GB" smtClean="0"/>
              <a:pPr/>
              <a:t>55</a:t>
            </a:fld>
            <a:endParaRPr lang="en-GB" dirty="0"/>
          </a:p>
        </p:txBody>
      </p:sp>
      <p:pic>
        <p:nvPicPr>
          <p:cNvPr id="7" name="Picture 6" descr="Table&#10;&#10;Description automatically generated with low confidence">
            <a:extLst>
              <a:ext uri="{FF2B5EF4-FFF2-40B4-BE49-F238E27FC236}">
                <a16:creationId xmlns:a16="http://schemas.microsoft.com/office/drawing/2014/main" id="{B63E5AEF-7DB0-FDFC-7128-CFA695075E2C}"/>
              </a:ext>
            </a:extLst>
          </p:cNvPr>
          <p:cNvPicPr>
            <a:picLocks noChangeAspect="1"/>
          </p:cNvPicPr>
          <p:nvPr/>
        </p:nvPicPr>
        <p:blipFill rotWithShape="1">
          <a:blip r:embed="rId3">
            <a:extLst>
              <a:ext uri="{28A0092B-C50C-407E-A947-70E740481C1C}">
                <a14:useLocalDpi xmlns:a14="http://schemas.microsoft.com/office/drawing/2010/main" val="0"/>
              </a:ext>
            </a:extLst>
          </a:blip>
          <a:srcRect t="4213"/>
          <a:stretch/>
        </p:blipFill>
        <p:spPr>
          <a:xfrm>
            <a:off x="2869001" y="2127974"/>
            <a:ext cx="5598551" cy="2408026"/>
          </a:xfrm>
          <a:prstGeom prst="rect">
            <a:avLst/>
          </a:prstGeom>
        </p:spPr>
      </p:pic>
    </p:spTree>
    <p:extLst>
      <p:ext uri="{BB962C8B-B14F-4D97-AF65-F5344CB8AC3E}">
        <p14:creationId xmlns:p14="http://schemas.microsoft.com/office/powerpoint/2010/main" val="3961374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107-CB17-E59F-B9A9-CF2E20A81D19}"/>
              </a:ext>
            </a:extLst>
          </p:cNvPr>
          <p:cNvSpPr>
            <a:spLocks noGrp="1"/>
          </p:cNvSpPr>
          <p:nvPr>
            <p:ph type="title"/>
          </p:nvPr>
        </p:nvSpPr>
        <p:spPr/>
        <p:txBody>
          <a:bodyPr>
            <a:normAutofit fontScale="90000"/>
          </a:bodyPr>
          <a:lstStyle/>
          <a:p>
            <a:r>
              <a:rPr lang="en-US" dirty="0" err="1"/>
              <a:t>GraphQL</a:t>
            </a:r>
            <a:r>
              <a:rPr lang="en-US" dirty="0"/>
              <a:t> Disadvantages</a:t>
            </a:r>
          </a:p>
        </p:txBody>
      </p:sp>
      <p:sp>
        <p:nvSpPr>
          <p:cNvPr id="3" name="Text Placeholder 2">
            <a:extLst>
              <a:ext uri="{FF2B5EF4-FFF2-40B4-BE49-F238E27FC236}">
                <a16:creationId xmlns:a16="http://schemas.microsoft.com/office/drawing/2014/main" id="{E74D56C8-3CA2-9638-BE2F-7A2027C96EA0}"/>
              </a:ext>
            </a:extLst>
          </p:cNvPr>
          <p:cNvSpPr>
            <a:spLocks noGrp="1"/>
          </p:cNvSpPr>
          <p:nvPr>
            <p:ph type="body" sz="quarter" idx="14"/>
          </p:nvPr>
        </p:nvSpPr>
        <p:spPr/>
        <p:txBody>
          <a:bodyPr/>
          <a:lstStyle/>
          <a:p>
            <a:r>
              <a:rPr lang="en-US" dirty="0"/>
              <a:t>Consuming </a:t>
            </a:r>
            <a:r>
              <a:rPr lang="en-US" dirty="0" err="1"/>
              <a:t>GraphQL</a:t>
            </a:r>
            <a:r>
              <a:rPr lang="en-US" dirty="0"/>
              <a:t> APIs leads to higher complexity in comparison to REST.</a:t>
            </a:r>
          </a:p>
          <a:p>
            <a:pPr lvl="1"/>
            <a:r>
              <a:rPr lang="en-US" dirty="0"/>
              <a:t>Each field that should be queried needs to be explicitly specified.</a:t>
            </a:r>
          </a:p>
          <a:p>
            <a:r>
              <a:rPr lang="en-US" dirty="0" err="1"/>
              <a:t>GraphQL</a:t>
            </a:r>
            <a:r>
              <a:rPr lang="en-US" dirty="0"/>
              <a:t> shifts the responsibility from the server to the client.</a:t>
            </a:r>
          </a:p>
          <a:p>
            <a:r>
              <a:rPr lang="en-US" dirty="0"/>
              <a:t>The structure of the query might mask the complexity of the query on the backend for the client.</a:t>
            </a:r>
          </a:p>
        </p:txBody>
      </p:sp>
      <p:sp>
        <p:nvSpPr>
          <p:cNvPr id="4" name="Footer Placeholder 3">
            <a:extLst>
              <a:ext uri="{FF2B5EF4-FFF2-40B4-BE49-F238E27FC236}">
                <a16:creationId xmlns:a16="http://schemas.microsoft.com/office/drawing/2014/main" id="{E6A46F69-58F5-0DA9-728F-31EA40BCF6B8}"/>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C19C5BC2-4989-C653-56F7-FE825FA5C2B8}"/>
              </a:ext>
            </a:extLst>
          </p:cNvPr>
          <p:cNvSpPr>
            <a:spLocks noGrp="1"/>
          </p:cNvSpPr>
          <p:nvPr>
            <p:ph type="sldNum" sz="quarter" idx="13"/>
          </p:nvPr>
        </p:nvSpPr>
        <p:spPr/>
        <p:txBody>
          <a:bodyPr/>
          <a:lstStyle/>
          <a:p>
            <a:fld id="{9C057DB4-583E-41A7-BD94-987342018C17}" type="slidenum">
              <a:rPr lang="en-GB" smtClean="0"/>
              <a:pPr/>
              <a:t>56</a:t>
            </a:fld>
            <a:endParaRPr lang="en-GB" dirty="0"/>
          </a:p>
        </p:txBody>
      </p:sp>
    </p:spTree>
    <p:extLst>
      <p:ext uri="{BB962C8B-B14F-4D97-AF65-F5344CB8AC3E}">
        <p14:creationId xmlns:p14="http://schemas.microsoft.com/office/powerpoint/2010/main" val="3196698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8D96B-25B2-96F9-0A49-C37CD0CEC19F}"/>
              </a:ext>
            </a:extLst>
          </p:cNvPr>
          <p:cNvSpPr>
            <a:spLocks noGrp="1"/>
          </p:cNvSpPr>
          <p:nvPr>
            <p:ph type="title"/>
          </p:nvPr>
        </p:nvSpPr>
        <p:spPr/>
        <p:txBody>
          <a:bodyPr>
            <a:normAutofit fontScale="90000"/>
          </a:bodyPr>
          <a:lstStyle/>
          <a:p>
            <a:r>
              <a:rPr lang="en-US" dirty="0"/>
              <a:t>Prototype’s architecture</a:t>
            </a:r>
          </a:p>
        </p:txBody>
      </p:sp>
      <p:sp>
        <p:nvSpPr>
          <p:cNvPr id="4" name="Footer Placeholder 3">
            <a:extLst>
              <a:ext uri="{FF2B5EF4-FFF2-40B4-BE49-F238E27FC236}">
                <a16:creationId xmlns:a16="http://schemas.microsoft.com/office/drawing/2014/main" id="{F47B0EBA-7F31-5DCE-6FB7-DB504DE88863}"/>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8FC6A1F9-E290-B430-EB23-B283E0FD8AD7}"/>
              </a:ext>
            </a:extLst>
          </p:cNvPr>
          <p:cNvSpPr>
            <a:spLocks noGrp="1"/>
          </p:cNvSpPr>
          <p:nvPr>
            <p:ph type="sldNum" sz="quarter" idx="13"/>
          </p:nvPr>
        </p:nvSpPr>
        <p:spPr/>
        <p:txBody>
          <a:bodyPr/>
          <a:lstStyle/>
          <a:p>
            <a:fld id="{9C057DB4-583E-41A7-BD94-987342018C17}" type="slidenum">
              <a:rPr lang="en-GB" smtClean="0"/>
              <a:pPr/>
              <a:t>57</a:t>
            </a:fld>
            <a:endParaRPr lang="en-GB" dirty="0"/>
          </a:p>
        </p:txBody>
      </p:sp>
      <p:pic>
        <p:nvPicPr>
          <p:cNvPr id="7" name="Picture 6">
            <a:extLst>
              <a:ext uri="{FF2B5EF4-FFF2-40B4-BE49-F238E27FC236}">
                <a16:creationId xmlns:a16="http://schemas.microsoft.com/office/drawing/2014/main" id="{5E17253E-F16C-52AE-D8DD-FB84C695A798}"/>
              </a:ext>
            </a:extLst>
          </p:cNvPr>
          <p:cNvPicPr>
            <a:picLocks noChangeAspect="1"/>
          </p:cNvPicPr>
          <p:nvPr/>
        </p:nvPicPr>
        <p:blipFill>
          <a:blip r:embed="rId3"/>
          <a:stretch>
            <a:fillRect/>
          </a:stretch>
        </p:blipFill>
        <p:spPr>
          <a:xfrm>
            <a:off x="1309778" y="574164"/>
            <a:ext cx="6515763" cy="3995171"/>
          </a:xfrm>
          <a:prstGeom prst="rect">
            <a:avLst/>
          </a:prstGeom>
        </p:spPr>
      </p:pic>
    </p:spTree>
    <p:extLst>
      <p:ext uri="{BB962C8B-B14F-4D97-AF65-F5344CB8AC3E}">
        <p14:creationId xmlns:p14="http://schemas.microsoft.com/office/powerpoint/2010/main" val="1572056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E3017-D63C-57DF-B7AD-777AA8584E5D}"/>
              </a:ext>
            </a:extLst>
          </p:cNvPr>
          <p:cNvSpPr>
            <a:spLocks noGrp="1"/>
          </p:cNvSpPr>
          <p:nvPr>
            <p:ph type="title"/>
          </p:nvPr>
        </p:nvSpPr>
        <p:spPr/>
        <p:txBody>
          <a:bodyPr>
            <a:normAutofit fontScale="90000"/>
          </a:bodyPr>
          <a:lstStyle/>
          <a:p>
            <a:r>
              <a:rPr lang="en-US" dirty="0"/>
              <a:t>Deployment Problems</a:t>
            </a:r>
          </a:p>
        </p:txBody>
      </p:sp>
      <p:sp>
        <p:nvSpPr>
          <p:cNvPr id="3" name="Text Placeholder 2">
            <a:extLst>
              <a:ext uri="{FF2B5EF4-FFF2-40B4-BE49-F238E27FC236}">
                <a16:creationId xmlns:a16="http://schemas.microsoft.com/office/drawing/2014/main" id="{13F14F37-F094-5BD4-2B7B-FF0E6C8303B2}"/>
              </a:ext>
            </a:extLst>
          </p:cNvPr>
          <p:cNvSpPr>
            <a:spLocks noGrp="1"/>
          </p:cNvSpPr>
          <p:nvPr>
            <p:ph type="body" sz="quarter" idx="14"/>
          </p:nvPr>
        </p:nvSpPr>
        <p:spPr/>
        <p:txBody>
          <a:bodyPr/>
          <a:lstStyle/>
          <a:p>
            <a:r>
              <a:rPr lang="en-US" dirty="0"/>
              <a:t>Nginx in docker containers are used to run the micro-frontends in production.</a:t>
            </a:r>
          </a:p>
          <a:p>
            <a:r>
              <a:rPr lang="en-US" dirty="0"/>
              <a:t>Nginx does not recognize the mime-type </a:t>
            </a:r>
            <a:r>
              <a:rPr lang="en-US" b="1" dirty="0"/>
              <a:t>.</a:t>
            </a:r>
            <a:r>
              <a:rPr lang="en-US" b="1" dirty="0" err="1"/>
              <a:t>mjs</a:t>
            </a:r>
            <a:r>
              <a:rPr lang="en-US" dirty="0"/>
              <a:t>.</a:t>
            </a:r>
          </a:p>
          <a:p>
            <a:r>
              <a:rPr lang="en-US" dirty="0"/>
              <a:t>Set the default mime-type to</a:t>
            </a:r>
          </a:p>
        </p:txBody>
      </p:sp>
      <p:sp>
        <p:nvSpPr>
          <p:cNvPr id="4" name="Footer Placeholder 3">
            <a:extLst>
              <a:ext uri="{FF2B5EF4-FFF2-40B4-BE49-F238E27FC236}">
                <a16:creationId xmlns:a16="http://schemas.microsoft.com/office/drawing/2014/main" id="{9274DFC9-310F-3645-C412-EEFE03F96F90}"/>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834806E0-297A-5387-14B3-9CA251650306}"/>
              </a:ext>
            </a:extLst>
          </p:cNvPr>
          <p:cNvSpPr>
            <a:spLocks noGrp="1"/>
          </p:cNvSpPr>
          <p:nvPr>
            <p:ph type="sldNum" sz="quarter" idx="13"/>
          </p:nvPr>
        </p:nvSpPr>
        <p:spPr/>
        <p:txBody>
          <a:bodyPr/>
          <a:lstStyle/>
          <a:p>
            <a:fld id="{9C057DB4-583E-41A7-BD94-987342018C17}" type="slidenum">
              <a:rPr lang="en-GB" smtClean="0"/>
              <a:pPr/>
              <a:t>58</a:t>
            </a:fld>
            <a:endParaRPr lang="en-GB" dirty="0"/>
          </a:p>
        </p:txBody>
      </p:sp>
      <p:pic>
        <p:nvPicPr>
          <p:cNvPr id="6" name="Picture 5">
            <a:extLst>
              <a:ext uri="{FF2B5EF4-FFF2-40B4-BE49-F238E27FC236}">
                <a16:creationId xmlns:a16="http://schemas.microsoft.com/office/drawing/2014/main" id="{7014772B-2751-CB43-8328-59F552C37404}"/>
              </a:ext>
            </a:extLst>
          </p:cNvPr>
          <p:cNvPicPr>
            <a:picLocks noChangeAspect="1"/>
          </p:cNvPicPr>
          <p:nvPr/>
        </p:nvPicPr>
        <p:blipFill>
          <a:blip r:embed="rId3"/>
          <a:stretch>
            <a:fillRect/>
          </a:stretch>
        </p:blipFill>
        <p:spPr>
          <a:xfrm>
            <a:off x="780222" y="2146602"/>
            <a:ext cx="7574876" cy="2588400"/>
          </a:xfrm>
          <a:prstGeom prst="rect">
            <a:avLst/>
          </a:prstGeom>
        </p:spPr>
      </p:pic>
      <p:pic>
        <p:nvPicPr>
          <p:cNvPr id="7" name="Picture 6">
            <a:extLst>
              <a:ext uri="{FF2B5EF4-FFF2-40B4-BE49-F238E27FC236}">
                <a16:creationId xmlns:a16="http://schemas.microsoft.com/office/drawing/2014/main" id="{AE8254B1-DDC9-926D-36E9-1E7EB72C5DD3}"/>
              </a:ext>
            </a:extLst>
          </p:cNvPr>
          <p:cNvPicPr>
            <a:picLocks noChangeAspect="1"/>
          </p:cNvPicPr>
          <p:nvPr/>
        </p:nvPicPr>
        <p:blipFill>
          <a:blip r:embed="rId4"/>
          <a:stretch>
            <a:fillRect/>
          </a:stretch>
        </p:blipFill>
        <p:spPr>
          <a:xfrm>
            <a:off x="3851321" y="1700800"/>
            <a:ext cx="3035300" cy="368300"/>
          </a:xfrm>
          <a:prstGeom prst="rect">
            <a:avLst/>
          </a:prstGeom>
        </p:spPr>
      </p:pic>
    </p:spTree>
    <p:extLst>
      <p:ext uri="{BB962C8B-B14F-4D97-AF65-F5344CB8AC3E}">
        <p14:creationId xmlns:p14="http://schemas.microsoft.com/office/powerpoint/2010/main" val="3991336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66F8-41BB-394F-1A22-74425CA6B84B}"/>
              </a:ext>
            </a:extLst>
          </p:cNvPr>
          <p:cNvSpPr>
            <a:spLocks noGrp="1"/>
          </p:cNvSpPr>
          <p:nvPr>
            <p:ph type="title"/>
          </p:nvPr>
        </p:nvSpPr>
        <p:spPr/>
        <p:txBody>
          <a:bodyPr>
            <a:normAutofit fontScale="90000"/>
          </a:bodyPr>
          <a:lstStyle/>
          <a:p>
            <a:r>
              <a:rPr lang="en-US" dirty="0"/>
              <a:t>Integrate React</a:t>
            </a:r>
          </a:p>
        </p:txBody>
      </p:sp>
      <p:sp>
        <p:nvSpPr>
          <p:cNvPr id="4" name="Footer Placeholder 3">
            <a:extLst>
              <a:ext uri="{FF2B5EF4-FFF2-40B4-BE49-F238E27FC236}">
                <a16:creationId xmlns:a16="http://schemas.microsoft.com/office/drawing/2014/main" id="{6329CB92-C2DF-AB37-9DBA-2811F7F74182}"/>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E0A91B7E-EECD-21D1-E834-691B49560DDF}"/>
              </a:ext>
            </a:extLst>
          </p:cNvPr>
          <p:cNvSpPr>
            <a:spLocks noGrp="1"/>
          </p:cNvSpPr>
          <p:nvPr>
            <p:ph type="sldNum" sz="quarter" idx="13"/>
          </p:nvPr>
        </p:nvSpPr>
        <p:spPr/>
        <p:txBody>
          <a:bodyPr/>
          <a:lstStyle/>
          <a:p>
            <a:fld id="{9C057DB4-583E-41A7-BD94-987342018C17}" type="slidenum">
              <a:rPr lang="en-GB" smtClean="0"/>
              <a:pPr/>
              <a:t>59</a:t>
            </a:fld>
            <a:endParaRPr lang="en-GB" dirty="0"/>
          </a:p>
        </p:txBody>
      </p:sp>
      <p:pic>
        <p:nvPicPr>
          <p:cNvPr id="8" name="Picture 7">
            <a:extLst>
              <a:ext uri="{FF2B5EF4-FFF2-40B4-BE49-F238E27FC236}">
                <a16:creationId xmlns:a16="http://schemas.microsoft.com/office/drawing/2014/main" id="{2AA72EF8-E096-1522-E7AD-990E14C1B957}"/>
              </a:ext>
            </a:extLst>
          </p:cNvPr>
          <p:cNvPicPr>
            <a:picLocks noChangeAspect="1"/>
          </p:cNvPicPr>
          <p:nvPr/>
        </p:nvPicPr>
        <p:blipFill>
          <a:blip r:embed="rId3"/>
          <a:stretch>
            <a:fillRect/>
          </a:stretch>
        </p:blipFill>
        <p:spPr>
          <a:xfrm>
            <a:off x="188680" y="553456"/>
            <a:ext cx="7220649" cy="3449988"/>
          </a:xfrm>
          <a:prstGeom prst="rect">
            <a:avLst/>
          </a:prstGeom>
        </p:spPr>
      </p:pic>
      <p:pic>
        <p:nvPicPr>
          <p:cNvPr id="9" name="Picture 8">
            <a:extLst>
              <a:ext uri="{FF2B5EF4-FFF2-40B4-BE49-F238E27FC236}">
                <a16:creationId xmlns:a16="http://schemas.microsoft.com/office/drawing/2014/main" id="{77C48BEF-CDEA-1AF2-2207-3FC8A3A9E9F3}"/>
              </a:ext>
            </a:extLst>
          </p:cNvPr>
          <p:cNvPicPr>
            <a:picLocks noChangeAspect="1"/>
          </p:cNvPicPr>
          <p:nvPr/>
        </p:nvPicPr>
        <p:blipFill>
          <a:blip r:embed="rId4"/>
          <a:stretch>
            <a:fillRect/>
          </a:stretch>
        </p:blipFill>
        <p:spPr>
          <a:xfrm>
            <a:off x="4452796" y="2571750"/>
            <a:ext cx="4502524" cy="1993655"/>
          </a:xfrm>
          <a:prstGeom prst="rect">
            <a:avLst/>
          </a:prstGeom>
          <a:ln>
            <a:solidFill>
              <a:schemeClr val="tx1"/>
            </a:solidFill>
          </a:ln>
        </p:spPr>
      </p:pic>
    </p:spTree>
    <p:extLst>
      <p:ext uri="{BB962C8B-B14F-4D97-AF65-F5344CB8AC3E}">
        <p14:creationId xmlns:p14="http://schemas.microsoft.com/office/powerpoint/2010/main" val="2524449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D524-E837-F4F8-62F1-17AE25C3DF39}"/>
              </a:ext>
            </a:extLst>
          </p:cNvPr>
          <p:cNvSpPr>
            <a:spLocks noGrp="1"/>
          </p:cNvSpPr>
          <p:nvPr>
            <p:ph type="title"/>
          </p:nvPr>
        </p:nvSpPr>
        <p:spPr/>
        <p:txBody>
          <a:bodyPr>
            <a:noAutofit/>
          </a:bodyPr>
          <a:lstStyle/>
          <a:p>
            <a:r>
              <a:rPr lang="en-US" sz="2400" dirty="0"/>
              <a:t>Status quo: Combining </a:t>
            </a:r>
            <a:r>
              <a:rPr lang="en-US" sz="2400" dirty="0" err="1"/>
              <a:t>GraphQL</a:t>
            </a:r>
            <a:r>
              <a:rPr lang="en-US" sz="2400" dirty="0"/>
              <a:t> and micro-frontends</a:t>
            </a:r>
          </a:p>
        </p:txBody>
      </p:sp>
      <p:sp>
        <p:nvSpPr>
          <p:cNvPr id="4" name="Footer Placeholder 3">
            <a:extLst>
              <a:ext uri="{FF2B5EF4-FFF2-40B4-BE49-F238E27FC236}">
                <a16:creationId xmlns:a16="http://schemas.microsoft.com/office/drawing/2014/main" id="{8589519D-177B-5ABC-1CB0-4D5ABB820F01}"/>
              </a:ext>
            </a:extLst>
          </p:cNvPr>
          <p:cNvSpPr>
            <a:spLocks noGrp="1"/>
          </p:cNvSpPr>
          <p:nvPr>
            <p:ph type="ftr" sz="quarter" idx="12"/>
          </p:nvPr>
        </p:nvSpPr>
        <p:spPr/>
        <p:txBody>
          <a:bodyPr/>
          <a:lstStyle/>
          <a:p>
            <a:r>
              <a:rPr lang="en-GB"/>
              <a:t> Master Thesis Presentation | Mold Florian | 14.06.2023</a:t>
            </a:r>
            <a:endParaRPr lang="en-GB" dirty="0"/>
          </a:p>
        </p:txBody>
      </p:sp>
      <p:sp>
        <p:nvSpPr>
          <p:cNvPr id="5" name="Slide Number Placeholder 4">
            <a:extLst>
              <a:ext uri="{FF2B5EF4-FFF2-40B4-BE49-F238E27FC236}">
                <a16:creationId xmlns:a16="http://schemas.microsoft.com/office/drawing/2014/main" id="{268F0D19-3096-A6F0-3657-25F20A6A4B7A}"/>
              </a:ext>
            </a:extLst>
          </p:cNvPr>
          <p:cNvSpPr>
            <a:spLocks noGrp="1"/>
          </p:cNvSpPr>
          <p:nvPr>
            <p:ph type="sldNum" sz="quarter" idx="13"/>
          </p:nvPr>
        </p:nvSpPr>
        <p:spPr/>
        <p:txBody>
          <a:bodyPr/>
          <a:lstStyle/>
          <a:p>
            <a:fld id="{9C057DB4-583E-41A7-BD94-987342018C17}" type="slidenum">
              <a:rPr lang="en-GB" smtClean="0"/>
              <a:pPr/>
              <a:t>6</a:t>
            </a:fld>
            <a:endParaRPr lang="en-GB" dirty="0"/>
          </a:p>
        </p:txBody>
      </p:sp>
      <p:sp>
        <p:nvSpPr>
          <p:cNvPr id="10" name="Text Placeholder 2">
            <a:extLst>
              <a:ext uri="{FF2B5EF4-FFF2-40B4-BE49-F238E27FC236}">
                <a16:creationId xmlns:a16="http://schemas.microsoft.com/office/drawing/2014/main" id="{DFE01945-6B46-ECB1-86E9-5A83BEEB8780}"/>
              </a:ext>
            </a:extLst>
          </p:cNvPr>
          <p:cNvSpPr>
            <a:spLocks noGrp="1"/>
          </p:cNvSpPr>
          <p:nvPr>
            <p:ph type="body" sz="quarter" idx="14"/>
          </p:nvPr>
        </p:nvSpPr>
        <p:spPr>
          <a:xfrm>
            <a:off x="180001" y="607500"/>
            <a:ext cx="8775319" cy="1019671"/>
          </a:xfrm>
        </p:spPr>
        <p:txBody>
          <a:bodyPr>
            <a:normAutofit lnSpcReduction="10000"/>
          </a:bodyPr>
          <a:lstStyle/>
          <a:p>
            <a:r>
              <a:rPr lang="en-US" dirty="0"/>
              <a:t>Can the caching layer be shared by all micro frontends regardless of the frontend framework?</a:t>
            </a:r>
          </a:p>
          <a:p>
            <a:r>
              <a:rPr lang="en-US" dirty="0"/>
              <a:t>Is it possible to retrieve only fields that are not already in the cache?</a:t>
            </a:r>
          </a:p>
        </p:txBody>
      </p:sp>
      <p:sp>
        <p:nvSpPr>
          <p:cNvPr id="11" name="TextBox 10">
            <a:extLst>
              <a:ext uri="{FF2B5EF4-FFF2-40B4-BE49-F238E27FC236}">
                <a16:creationId xmlns:a16="http://schemas.microsoft.com/office/drawing/2014/main" id="{E7B514AF-18DD-12B7-C05A-A4F56258D797}"/>
              </a:ext>
            </a:extLst>
          </p:cNvPr>
          <p:cNvSpPr txBox="1"/>
          <p:nvPr/>
        </p:nvSpPr>
        <p:spPr>
          <a:xfrm>
            <a:off x="690140" y="4405025"/>
            <a:ext cx="7763720" cy="273843"/>
          </a:xfrm>
          <a:prstGeom prst="rect">
            <a:avLst/>
          </a:prstGeom>
        </p:spPr>
        <p:txBody>
          <a:bodyPr vert="horz" wrap="square" lIns="91440" tIns="45720" rIns="91440" bIns="45720" rtlCol="0" anchor="t">
            <a:normAutofit fontScale="92500" lnSpcReduction="10000"/>
          </a:bodyPr>
          <a:lstStyle/>
          <a:p>
            <a:pPr algn="ctr"/>
            <a:r>
              <a:rPr lang="en-US" sz="1300" dirty="0"/>
              <a:t>Figure 3: Take advantage of </a:t>
            </a:r>
            <a:r>
              <a:rPr lang="en-US" sz="1300" dirty="0" err="1"/>
              <a:t>GraphQL</a:t>
            </a:r>
            <a:r>
              <a:rPr lang="en-US" sz="1300" dirty="0"/>
              <a:t> caching behavior to reduce roundtrips to the server.</a:t>
            </a:r>
            <a:endParaRPr lang="en-US" sz="2800" dirty="0"/>
          </a:p>
        </p:txBody>
      </p:sp>
      <p:pic>
        <p:nvPicPr>
          <p:cNvPr id="6" name="Picture 5">
            <a:extLst>
              <a:ext uri="{FF2B5EF4-FFF2-40B4-BE49-F238E27FC236}">
                <a16:creationId xmlns:a16="http://schemas.microsoft.com/office/drawing/2014/main" id="{2E986FDF-4862-0F77-ECD4-43B6FC2359B4}"/>
              </a:ext>
            </a:extLst>
          </p:cNvPr>
          <p:cNvPicPr>
            <a:picLocks noChangeAspect="1"/>
          </p:cNvPicPr>
          <p:nvPr/>
        </p:nvPicPr>
        <p:blipFill>
          <a:blip r:embed="rId3"/>
          <a:stretch>
            <a:fillRect/>
          </a:stretch>
        </p:blipFill>
        <p:spPr>
          <a:xfrm>
            <a:off x="681460" y="1613861"/>
            <a:ext cx="7772400" cy="2724346"/>
          </a:xfrm>
          <a:prstGeom prst="rect">
            <a:avLst/>
          </a:prstGeom>
        </p:spPr>
      </p:pic>
      <p:sp>
        <p:nvSpPr>
          <p:cNvPr id="3" name="TextBox 2">
            <a:extLst>
              <a:ext uri="{FF2B5EF4-FFF2-40B4-BE49-F238E27FC236}">
                <a16:creationId xmlns:a16="http://schemas.microsoft.com/office/drawing/2014/main" id="{FD50CEAB-3AC6-75EF-3359-15D8C239C18B}"/>
              </a:ext>
            </a:extLst>
          </p:cNvPr>
          <p:cNvSpPr txBox="1"/>
          <p:nvPr/>
        </p:nvSpPr>
        <p:spPr>
          <a:xfrm>
            <a:off x="6722467" y="3116281"/>
            <a:ext cx="1357162" cy="400049"/>
          </a:xfrm>
          <a:prstGeom prst="rect">
            <a:avLst/>
          </a:prstGeom>
        </p:spPr>
        <p:txBody>
          <a:bodyPr vert="horz" wrap="square" lIns="91440" tIns="45720" rIns="91440" bIns="45720" rtlCol="0" anchor="t">
            <a:normAutofit fontScale="47500" lnSpcReduction="20000"/>
          </a:bodyPr>
          <a:lstStyle/>
          <a:p>
            <a:pPr algn="l">
              <a:lnSpc>
                <a:spcPct val="170000"/>
              </a:lnSpc>
            </a:pPr>
            <a:r>
              <a:rPr lang="en-US" sz="2800" dirty="0"/>
              <a:t>Caching Layer</a:t>
            </a:r>
          </a:p>
        </p:txBody>
      </p:sp>
    </p:spTree>
    <p:extLst>
      <p:ext uri="{BB962C8B-B14F-4D97-AF65-F5344CB8AC3E}">
        <p14:creationId xmlns:p14="http://schemas.microsoft.com/office/powerpoint/2010/main" val="2656849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BC62D-558E-4EA1-94A8-BF8167B9FED7}"/>
              </a:ext>
            </a:extLst>
          </p:cNvPr>
          <p:cNvSpPr>
            <a:spLocks noGrp="1"/>
          </p:cNvSpPr>
          <p:nvPr>
            <p:ph type="title"/>
          </p:nvPr>
        </p:nvSpPr>
        <p:spPr/>
        <p:txBody>
          <a:bodyPr>
            <a:normAutofit fontScale="90000"/>
          </a:bodyPr>
          <a:lstStyle/>
          <a:p>
            <a:r>
              <a:rPr lang="en-US" dirty="0"/>
              <a:t>Backend-For-Frontend</a:t>
            </a:r>
          </a:p>
        </p:txBody>
      </p:sp>
      <p:sp>
        <p:nvSpPr>
          <p:cNvPr id="4" name="Footer Placeholder 3">
            <a:extLst>
              <a:ext uri="{FF2B5EF4-FFF2-40B4-BE49-F238E27FC236}">
                <a16:creationId xmlns:a16="http://schemas.microsoft.com/office/drawing/2014/main" id="{682EE7C2-E457-36A4-DE2F-4D3BDC15588C}"/>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3D2B052B-D6C1-1F9A-21CC-D04E9CCA4B70}"/>
              </a:ext>
            </a:extLst>
          </p:cNvPr>
          <p:cNvSpPr>
            <a:spLocks noGrp="1"/>
          </p:cNvSpPr>
          <p:nvPr>
            <p:ph type="sldNum" sz="quarter" idx="13"/>
          </p:nvPr>
        </p:nvSpPr>
        <p:spPr/>
        <p:txBody>
          <a:bodyPr/>
          <a:lstStyle/>
          <a:p>
            <a:fld id="{9C057DB4-583E-41A7-BD94-987342018C17}" type="slidenum">
              <a:rPr lang="en-GB" smtClean="0"/>
              <a:pPr/>
              <a:t>60</a:t>
            </a:fld>
            <a:endParaRPr lang="en-GB" dirty="0"/>
          </a:p>
        </p:txBody>
      </p:sp>
      <p:pic>
        <p:nvPicPr>
          <p:cNvPr id="6" name="Picture 5">
            <a:extLst>
              <a:ext uri="{FF2B5EF4-FFF2-40B4-BE49-F238E27FC236}">
                <a16:creationId xmlns:a16="http://schemas.microsoft.com/office/drawing/2014/main" id="{A4957555-BEF1-573E-60AF-C4AD07D7971A}"/>
              </a:ext>
            </a:extLst>
          </p:cNvPr>
          <p:cNvPicPr>
            <a:picLocks noChangeAspect="1"/>
          </p:cNvPicPr>
          <p:nvPr/>
        </p:nvPicPr>
        <p:blipFill>
          <a:blip r:embed="rId3"/>
          <a:stretch>
            <a:fillRect/>
          </a:stretch>
        </p:blipFill>
        <p:spPr>
          <a:xfrm>
            <a:off x="2145265" y="553456"/>
            <a:ext cx="4844790" cy="4103390"/>
          </a:xfrm>
          <a:prstGeom prst="rect">
            <a:avLst/>
          </a:prstGeom>
        </p:spPr>
      </p:pic>
      <p:pic>
        <p:nvPicPr>
          <p:cNvPr id="1026" name="Picture 2" descr="GitHub - shellscape/apollo-log: A logging extension for the Apollo GraphQL  Server">
            <a:extLst>
              <a:ext uri="{FF2B5EF4-FFF2-40B4-BE49-F238E27FC236}">
                <a16:creationId xmlns:a16="http://schemas.microsoft.com/office/drawing/2014/main" id="{796C0DAA-8DB8-E2DF-2CB0-ABFF1DF4D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807" y="590889"/>
            <a:ext cx="448737" cy="15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75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5300-99F4-8B1A-4A52-F62FCB44D491}"/>
              </a:ext>
            </a:extLst>
          </p:cNvPr>
          <p:cNvSpPr>
            <a:spLocks noGrp="1"/>
          </p:cNvSpPr>
          <p:nvPr>
            <p:ph type="title"/>
          </p:nvPr>
        </p:nvSpPr>
        <p:spPr/>
        <p:txBody>
          <a:bodyPr>
            <a:normAutofit fontScale="90000"/>
          </a:bodyPr>
          <a:lstStyle/>
          <a:p>
            <a:r>
              <a:rPr lang="en-US" dirty="0"/>
              <a:t>Application settings</a:t>
            </a:r>
          </a:p>
        </p:txBody>
      </p:sp>
      <p:sp>
        <p:nvSpPr>
          <p:cNvPr id="4" name="Footer Placeholder 3">
            <a:extLst>
              <a:ext uri="{FF2B5EF4-FFF2-40B4-BE49-F238E27FC236}">
                <a16:creationId xmlns:a16="http://schemas.microsoft.com/office/drawing/2014/main" id="{FD540B43-177C-F4B3-0906-E957AC0616E4}"/>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BB9E36E9-594F-653C-9BBE-8A50AEBD9754}"/>
              </a:ext>
            </a:extLst>
          </p:cNvPr>
          <p:cNvSpPr>
            <a:spLocks noGrp="1"/>
          </p:cNvSpPr>
          <p:nvPr>
            <p:ph type="sldNum" sz="quarter" idx="13"/>
          </p:nvPr>
        </p:nvSpPr>
        <p:spPr/>
        <p:txBody>
          <a:bodyPr/>
          <a:lstStyle/>
          <a:p>
            <a:fld id="{9C057DB4-583E-41A7-BD94-987342018C17}" type="slidenum">
              <a:rPr lang="en-GB" smtClean="0"/>
              <a:pPr/>
              <a:t>61</a:t>
            </a:fld>
            <a:endParaRPr lang="en-GB" dirty="0"/>
          </a:p>
        </p:txBody>
      </p:sp>
      <p:pic>
        <p:nvPicPr>
          <p:cNvPr id="3" name="Picture 2">
            <a:extLst>
              <a:ext uri="{FF2B5EF4-FFF2-40B4-BE49-F238E27FC236}">
                <a16:creationId xmlns:a16="http://schemas.microsoft.com/office/drawing/2014/main" id="{DDE7FD54-6300-9B4B-7B42-FC5EDCCF1F59}"/>
              </a:ext>
            </a:extLst>
          </p:cNvPr>
          <p:cNvPicPr>
            <a:picLocks noChangeAspect="1"/>
          </p:cNvPicPr>
          <p:nvPr/>
        </p:nvPicPr>
        <p:blipFill rotWithShape="1">
          <a:blip r:embed="rId3"/>
          <a:srcRect l="5135"/>
          <a:stretch/>
        </p:blipFill>
        <p:spPr>
          <a:xfrm>
            <a:off x="1411374" y="1121690"/>
            <a:ext cx="7373319" cy="3329969"/>
          </a:xfrm>
          <a:prstGeom prst="rect">
            <a:avLst/>
          </a:prstGeom>
        </p:spPr>
      </p:pic>
      <p:sp>
        <p:nvSpPr>
          <p:cNvPr id="6" name="TextBox 5">
            <a:extLst>
              <a:ext uri="{FF2B5EF4-FFF2-40B4-BE49-F238E27FC236}">
                <a16:creationId xmlns:a16="http://schemas.microsoft.com/office/drawing/2014/main" id="{AE2DE376-596B-6A12-DFCD-69654CB05688}"/>
              </a:ext>
            </a:extLst>
          </p:cNvPr>
          <p:cNvSpPr txBox="1"/>
          <p:nvPr/>
        </p:nvSpPr>
        <p:spPr>
          <a:xfrm>
            <a:off x="6014301" y="292231"/>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pic>
        <p:nvPicPr>
          <p:cNvPr id="7" name="Picture 6">
            <a:extLst>
              <a:ext uri="{FF2B5EF4-FFF2-40B4-BE49-F238E27FC236}">
                <a16:creationId xmlns:a16="http://schemas.microsoft.com/office/drawing/2014/main" id="{9BAC3C6E-3206-C214-0141-0AAB4C69B373}"/>
              </a:ext>
            </a:extLst>
          </p:cNvPr>
          <p:cNvPicPr>
            <a:picLocks noChangeAspect="1"/>
          </p:cNvPicPr>
          <p:nvPr/>
        </p:nvPicPr>
        <p:blipFill>
          <a:blip r:embed="rId4"/>
          <a:stretch>
            <a:fillRect/>
          </a:stretch>
        </p:blipFill>
        <p:spPr>
          <a:xfrm>
            <a:off x="350412" y="508941"/>
            <a:ext cx="2607180" cy="987437"/>
          </a:xfrm>
          <a:prstGeom prst="rect">
            <a:avLst/>
          </a:prstGeom>
        </p:spPr>
      </p:pic>
    </p:spTree>
    <p:extLst>
      <p:ext uri="{BB962C8B-B14F-4D97-AF65-F5344CB8AC3E}">
        <p14:creationId xmlns:p14="http://schemas.microsoft.com/office/powerpoint/2010/main" val="1265289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CC36A-2192-F755-3308-A1062B82B658}"/>
              </a:ext>
            </a:extLst>
          </p:cNvPr>
          <p:cNvSpPr>
            <a:spLocks noGrp="1"/>
          </p:cNvSpPr>
          <p:nvPr>
            <p:ph type="title"/>
          </p:nvPr>
        </p:nvSpPr>
        <p:spPr/>
        <p:txBody>
          <a:bodyPr>
            <a:normAutofit fontScale="90000"/>
          </a:bodyPr>
          <a:lstStyle/>
          <a:p>
            <a:r>
              <a:rPr lang="en-US" dirty="0"/>
              <a:t>Share secondary entry points</a:t>
            </a:r>
          </a:p>
        </p:txBody>
      </p:sp>
      <p:pic>
        <p:nvPicPr>
          <p:cNvPr id="6" name="Picture 5">
            <a:extLst>
              <a:ext uri="{FF2B5EF4-FFF2-40B4-BE49-F238E27FC236}">
                <a16:creationId xmlns:a16="http://schemas.microsoft.com/office/drawing/2014/main" id="{37A1A8C2-31F9-204F-C571-BA7388EEC41C}"/>
              </a:ext>
            </a:extLst>
          </p:cNvPr>
          <p:cNvPicPr>
            <a:picLocks noChangeAspect="1"/>
          </p:cNvPicPr>
          <p:nvPr/>
        </p:nvPicPr>
        <p:blipFill>
          <a:blip r:embed="rId3"/>
          <a:stretch>
            <a:fillRect/>
          </a:stretch>
        </p:blipFill>
        <p:spPr>
          <a:xfrm>
            <a:off x="1056110" y="1337100"/>
            <a:ext cx="7023100" cy="1295400"/>
          </a:xfrm>
          <a:prstGeom prst="rect">
            <a:avLst/>
          </a:prstGeom>
        </p:spPr>
      </p:pic>
      <p:sp>
        <p:nvSpPr>
          <p:cNvPr id="3" name="Text Placeholder 2">
            <a:extLst>
              <a:ext uri="{FF2B5EF4-FFF2-40B4-BE49-F238E27FC236}">
                <a16:creationId xmlns:a16="http://schemas.microsoft.com/office/drawing/2014/main" id="{9C21633E-7FD3-1530-59E1-4249C90D6BFF}"/>
              </a:ext>
            </a:extLst>
          </p:cNvPr>
          <p:cNvSpPr>
            <a:spLocks noGrp="1"/>
          </p:cNvSpPr>
          <p:nvPr>
            <p:ph type="body" sz="quarter" idx="14"/>
          </p:nvPr>
        </p:nvSpPr>
        <p:spPr/>
        <p:txBody>
          <a:bodyPr/>
          <a:lstStyle/>
          <a:p>
            <a:r>
              <a:rPr lang="en-US" b="1" dirty="0"/>
              <a:t>@Apollo/Client </a:t>
            </a:r>
            <a:r>
              <a:rPr lang="en-US" dirty="0"/>
              <a:t>has secondary and tertiary </a:t>
            </a:r>
            <a:r>
              <a:rPr lang="en-US" dirty="0" err="1"/>
              <a:t>entrypoints</a:t>
            </a:r>
            <a:r>
              <a:rPr lang="en-US" dirty="0"/>
              <a:t>, which causes troubles with Module Federation.</a:t>
            </a:r>
          </a:p>
        </p:txBody>
      </p:sp>
      <p:sp>
        <p:nvSpPr>
          <p:cNvPr id="4" name="Footer Placeholder 3">
            <a:extLst>
              <a:ext uri="{FF2B5EF4-FFF2-40B4-BE49-F238E27FC236}">
                <a16:creationId xmlns:a16="http://schemas.microsoft.com/office/drawing/2014/main" id="{7A98BEF3-340B-0A76-D0BE-C27F0C28EEEB}"/>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B730B10C-CB92-DE34-91F9-E01637998B03}"/>
              </a:ext>
            </a:extLst>
          </p:cNvPr>
          <p:cNvSpPr>
            <a:spLocks noGrp="1"/>
          </p:cNvSpPr>
          <p:nvPr>
            <p:ph type="sldNum" sz="quarter" idx="13"/>
          </p:nvPr>
        </p:nvSpPr>
        <p:spPr/>
        <p:txBody>
          <a:bodyPr/>
          <a:lstStyle/>
          <a:p>
            <a:fld id="{9C057DB4-583E-41A7-BD94-987342018C17}" type="slidenum">
              <a:rPr lang="en-GB" smtClean="0"/>
              <a:pPr/>
              <a:t>62</a:t>
            </a:fld>
            <a:endParaRPr lang="en-GB" dirty="0"/>
          </a:p>
        </p:txBody>
      </p:sp>
      <p:pic>
        <p:nvPicPr>
          <p:cNvPr id="7" name="Picture 6">
            <a:extLst>
              <a:ext uri="{FF2B5EF4-FFF2-40B4-BE49-F238E27FC236}">
                <a16:creationId xmlns:a16="http://schemas.microsoft.com/office/drawing/2014/main" id="{EFD66532-620B-17A3-634F-53E02AB690A5}"/>
              </a:ext>
            </a:extLst>
          </p:cNvPr>
          <p:cNvPicPr>
            <a:picLocks noChangeAspect="1"/>
          </p:cNvPicPr>
          <p:nvPr/>
        </p:nvPicPr>
        <p:blipFill rotWithShape="1">
          <a:blip r:embed="rId4"/>
          <a:srcRect l="11187"/>
          <a:stretch/>
        </p:blipFill>
        <p:spPr>
          <a:xfrm>
            <a:off x="148730" y="2571750"/>
            <a:ext cx="3192019" cy="2044700"/>
          </a:xfrm>
          <a:prstGeom prst="rect">
            <a:avLst/>
          </a:prstGeom>
        </p:spPr>
      </p:pic>
      <p:pic>
        <p:nvPicPr>
          <p:cNvPr id="8" name="Picture 7">
            <a:extLst>
              <a:ext uri="{FF2B5EF4-FFF2-40B4-BE49-F238E27FC236}">
                <a16:creationId xmlns:a16="http://schemas.microsoft.com/office/drawing/2014/main" id="{82911E0C-52AD-A89A-6E68-1C67C0386359}"/>
              </a:ext>
            </a:extLst>
          </p:cNvPr>
          <p:cNvPicPr>
            <a:picLocks noChangeAspect="1"/>
          </p:cNvPicPr>
          <p:nvPr/>
        </p:nvPicPr>
        <p:blipFill>
          <a:blip r:embed="rId5"/>
          <a:stretch>
            <a:fillRect/>
          </a:stretch>
        </p:blipFill>
        <p:spPr>
          <a:xfrm>
            <a:off x="4074321" y="3227379"/>
            <a:ext cx="4953000" cy="1422400"/>
          </a:xfrm>
          <a:prstGeom prst="rect">
            <a:avLst/>
          </a:prstGeom>
        </p:spPr>
      </p:pic>
    </p:spTree>
    <p:extLst>
      <p:ext uri="{BB962C8B-B14F-4D97-AF65-F5344CB8AC3E}">
        <p14:creationId xmlns:p14="http://schemas.microsoft.com/office/powerpoint/2010/main" val="2834084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1A31-2A2B-EB9F-50CD-1817FF4EA55B}"/>
              </a:ext>
            </a:extLst>
          </p:cNvPr>
          <p:cNvSpPr>
            <a:spLocks noGrp="1"/>
          </p:cNvSpPr>
          <p:nvPr>
            <p:ph type="title"/>
          </p:nvPr>
        </p:nvSpPr>
        <p:spPr/>
        <p:txBody>
          <a:bodyPr>
            <a:normAutofit fontScale="90000"/>
          </a:bodyPr>
          <a:lstStyle/>
          <a:p>
            <a:r>
              <a:rPr lang="en-US" dirty="0"/>
              <a:t>Communication layer</a:t>
            </a:r>
          </a:p>
        </p:txBody>
      </p:sp>
      <p:sp>
        <p:nvSpPr>
          <p:cNvPr id="4" name="Footer Placeholder 3">
            <a:extLst>
              <a:ext uri="{FF2B5EF4-FFF2-40B4-BE49-F238E27FC236}">
                <a16:creationId xmlns:a16="http://schemas.microsoft.com/office/drawing/2014/main" id="{64846F39-921D-8237-F322-D16B012DABC5}"/>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3BC7D1F2-139D-C2F0-8E7D-8E33368C3157}"/>
              </a:ext>
            </a:extLst>
          </p:cNvPr>
          <p:cNvSpPr>
            <a:spLocks noGrp="1"/>
          </p:cNvSpPr>
          <p:nvPr>
            <p:ph type="sldNum" sz="quarter" idx="13"/>
          </p:nvPr>
        </p:nvSpPr>
        <p:spPr/>
        <p:txBody>
          <a:bodyPr/>
          <a:lstStyle/>
          <a:p>
            <a:fld id="{9C057DB4-583E-41A7-BD94-987342018C17}" type="slidenum">
              <a:rPr lang="en-GB" smtClean="0"/>
              <a:pPr/>
              <a:t>63</a:t>
            </a:fld>
            <a:endParaRPr lang="en-GB" dirty="0"/>
          </a:p>
        </p:txBody>
      </p:sp>
      <p:sp>
        <p:nvSpPr>
          <p:cNvPr id="9" name="TextBox 8">
            <a:extLst>
              <a:ext uri="{FF2B5EF4-FFF2-40B4-BE49-F238E27FC236}">
                <a16:creationId xmlns:a16="http://schemas.microsoft.com/office/drawing/2014/main" id="{5884ECAA-72D1-0C31-BE24-F9DD5236DF0F}"/>
              </a:ext>
            </a:extLst>
          </p:cNvPr>
          <p:cNvSpPr txBox="1"/>
          <p:nvPr/>
        </p:nvSpPr>
        <p:spPr>
          <a:xfrm>
            <a:off x="5782235" y="7732059"/>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pic>
        <p:nvPicPr>
          <p:cNvPr id="10" name="Picture 9">
            <a:extLst>
              <a:ext uri="{FF2B5EF4-FFF2-40B4-BE49-F238E27FC236}">
                <a16:creationId xmlns:a16="http://schemas.microsoft.com/office/drawing/2014/main" id="{30E38B94-514F-B472-B7B9-E79174574EF8}"/>
              </a:ext>
            </a:extLst>
          </p:cNvPr>
          <p:cNvPicPr>
            <a:picLocks noChangeAspect="1"/>
          </p:cNvPicPr>
          <p:nvPr/>
        </p:nvPicPr>
        <p:blipFill>
          <a:blip r:embed="rId3"/>
          <a:stretch>
            <a:fillRect/>
          </a:stretch>
        </p:blipFill>
        <p:spPr>
          <a:xfrm>
            <a:off x="252000" y="1132103"/>
            <a:ext cx="8703320" cy="2879294"/>
          </a:xfrm>
          <a:prstGeom prst="rect">
            <a:avLst/>
          </a:prstGeom>
        </p:spPr>
      </p:pic>
    </p:spTree>
    <p:extLst>
      <p:ext uri="{BB962C8B-B14F-4D97-AF65-F5344CB8AC3E}">
        <p14:creationId xmlns:p14="http://schemas.microsoft.com/office/powerpoint/2010/main" val="4017364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F5D9-F5FB-0135-39D6-F99852F91B0F}"/>
              </a:ext>
            </a:extLst>
          </p:cNvPr>
          <p:cNvSpPr>
            <a:spLocks noGrp="1"/>
          </p:cNvSpPr>
          <p:nvPr>
            <p:ph type="title"/>
          </p:nvPr>
        </p:nvSpPr>
        <p:spPr/>
        <p:txBody>
          <a:bodyPr>
            <a:normAutofit fontScale="90000"/>
          </a:bodyPr>
          <a:lstStyle/>
          <a:p>
            <a:r>
              <a:rPr lang="en-US" dirty="0"/>
              <a:t>Shared caching layer</a:t>
            </a:r>
          </a:p>
        </p:txBody>
      </p:sp>
      <p:sp>
        <p:nvSpPr>
          <p:cNvPr id="4" name="Footer Placeholder 3">
            <a:extLst>
              <a:ext uri="{FF2B5EF4-FFF2-40B4-BE49-F238E27FC236}">
                <a16:creationId xmlns:a16="http://schemas.microsoft.com/office/drawing/2014/main" id="{66BB46DA-01B5-25EC-0016-AF2B8B21FD94}"/>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DA497A26-458A-CB97-CD6C-8D90FF8635D9}"/>
              </a:ext>
            </a:extLst>
          </p:cNvPr>
          <p:cNvSpPr>
            <a:spLocks noGrp="1"/>
          </p:cNvSpPr>
          <p:nvPr>
            <p:ph type="sldNum" sz="quarter" idx="13"/>
          </p:nvPr>
        </p:nvSpPr>
        <p:spPr/>
        <p:txBody>
          <a:bodyPr/>
          <a:lstStyle/>
          <a:p>
            <a:fld id="{9C057DB4-583E-41A7-BD94-987342018C17}" type="slidenum">
              <a:rPr lang="en-GB" smtClean="0"/>
              <a:pPr/>
              <a:t>64</a:t>
            </a:fld>
            <a:endParaRPr lang="en-GB" dirty="0"/>
          </a:p>
        </p:txBody>
      </p:sp>
      <p:pic>
        <p:nvPicPr>
          <p:cNvPr id="7" name="Picture 6">
            <a:extLst>
              <a:ext uri="{FF2B5EF4-FFF2-40B4-BE49-F238E27FC236}">
                <a16:creationId xmlns:a16="http://schemas.microsoft.com/office/drawing/2014/main" id="{AB8C9EB1-19AC-D142-97BF-2ABF03B3C600}"/>
              </a:ext>
            </a:extLst>
          </p:cNvPr>
          <p:cNvPicPr>
            <a:picLocks noChangeAspect="1"/>
          </p:cNvPicPr>
          <p:nvPr/>
        </p:nvPicPr>
        <p:blipFill>
          <a:blip r:embed="rId3"/>
          <a:stretch>
            <a:fillRect/>
          </a:stretch>
        </p:blipFill>
        <p:spPr>
          <a:xfrm>
            <a:off x="1763873" y="620930"/>
            <a:ext cx="5607573" cy="3709625"/>
          </a:xfrm>
          <a:prstGeom prst="rect">
            <a:avLst/>
          </a:prstGeom>
        </p:spPr>
      </p:pic>
    </p:spTree>
    <p:extLst>
      <p:ext uri="{BB962C8B-B14F-4D97-AF65-F5344CB8AC3E}">
        <p14:creationId xmlns:p14="http://schemas.microsoft.com/office/powerpoint/2010/main" val="923883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1520B-A59D-493B-2FBB-51215CC6C82D}"/>
              </a:ext>
            </a:extLst>
          </p:cNvPr>
          <p:cNvSpPr>
            <a:spLocks noGrp="1"/>
          </p:cNvSpPr>
          <p:nvPr>
            <p:ph type="title"/>
          </p:nvPr>
        </p:nvSpPr>
        <p:spPr/>
        <p:txBody>
          <a:bodyPr>
            <a:normAutofit fontScale="90000"/>
          </a:bodyPr>
          <a:lstStyle/>
          <a:p>
            <a:r>
              <a:rPr lang="en-US" dirty="0" err="1"/>
              <a:t>GraphQL</a:t>
            </a:r>
            <a:r>
              <a:rPr lang="en-US" dirty="0"/>
              <a:t> Client creation</a:t>
            </a:r>
          </a:p>
        </p:txBody>
      </p:sp>
      <p:pic>
        <p:nvPicPr>
          <p:cNvPr id="6" name="Picture 5">
            <a:extLst>
              <a:ext uri="{FF2B5EF4-FFF2-40B4-BE49-F238E27FC236}">
                <a16:creationId xmlns:a16="http://schemas.microsoft.com/office/drawing/2014/main" id="{D60224F3-D0B7-E82B-6B70-78C4DAA504FB}"/>
              </a:ext>
            </a:extLst>
          </p:cNvPr>
          <p:cNvPicPr>
            <a:picLocks noChangeAspect="1"/>
          </p:cNvPicPr>
          <p:nvPr/>
        </p:nvPicPr>
        <p:blipFill>
          <a:blip r:embed="rId3"/>
          <a:stretch>
            <a:fillRect/>
          </a:stretch>
        </p:blipFill>
        <p:spPr>
          <a:xfrm>
            <a:off x="695152" y="553456"/>
            <a:ext cx="7772400" cy="1156566"/>
          </a:xfrm>
          <a:prstGeom prst="rect">
            <a:avLst/>
          </a:prstGeom>
        </p:spPr>
      </p:pic>
      <p:sp>
        <p:nvSpPr>
          <p:cNvPr id="4" name="Footer Placeholder 3">
            <a:extLst>
              <a:ext uri="{FF2B5EF4-FFF2-40B4-BE49-F238E27FC236}">
                <a16:creationId xmlns:a16="http://schemas.microsoft.com/office/drawing/2014/main" id="{E4CDC2A3-978F-18A0-EDAF-E7381BD419DF}"/>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9D0A2C52-94EF-83C6-DDA3-3D9500DB18B5}"/>
              </a:ext>
            </a:extLst>
          </p:cNvPr>
          <p:cNvSpPr>
            <a:spLocks noGrp="1"/>
          </p:cNvSpPr>
          <p:nvPr>
            <p:ph type="sldNum" sz="quarter" idx="13"/>
          </p:nvPr>
        </p:nvSpPr>
        <p:spPr/>
        <p:txBody>
          <a:bodyPr/>
          <a:lstStyle/>
          <a:p>
            <a:fld id="{9C057DB4-583E-41A7-BD94-987342018C17}" type="slidenum">
              <a:rPr lang="en-GB" smtClean="0"/>
              <a:pPr/>
              <a:t>65</a:t>
            </a:fld>
            <a:endParaRPr lang="en-GB" dirty="0"/>
          </a:p>
        </p:txBody>
      </p:sp>
      <p:pic>
        <p:nvPicPr>
          <p:cNvPr id="7" name="Picture 6">
            <a:extLst>
              <a:ext uri="{FF2B5EF4-FFF2-40B4-BE49-F238E27FC236}">
                <a16:creationId xmlns:a16="http://schemas.microsoft.com/office/drawing/2014/main" id="{B0589269-E19A-8BC9-1F43-2283BCCA7459}"/>
              </a:ext>
            </a:extLst>
          </p:cNvPr>
          <p:cNvPicPr>
            <a:picLocks noChangeAspect="1"/>
          </p:cNvPicPr>
          <p:nvPr/>
        </p:nvPicPr>
        <p:blipFill>
          <a:blip r:embed="rId4"/>
          <a:stretch>
            <a:fillRect/>
          </a:stretch>
        </p:blipFill>
        <p:spPr>
          <a:xfrm>
            <a:off x="2831205" y="1950322"/>
            <a:ext cx="3500294" cy="2403994"/>
          </a:xfrm>
          <a:prstGeom prst="rect">
            <a:avLst/>
          </a:prstGeom>
        </p:spPr>
      </p:pic>
    </p:spTree>
    <p:extLst>
      <p:ext uri="{BB962C8B-B14F-4D97-AF65-F5344CB8AC3E}">
        <p14:creationId xmlns:p14="http://schemas.microsoft.com/office/powerpoint/2010/main" val="2014523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F89E-8C34-557B-C458-469FC7D71F0B}"/>
              </a:ext>
            </a:extLst>
          </p:cNvPr>
          <p:cNvSpPr>
            <a:spLocks noGrp="1"/>
          </p:cNvSpPr>
          <p:nvPr>
            <p:ph type="title"/>
          </p:nvPr>
        </p:nvSpPr>
        <p:spPr/>
        <p:txBody>
          <a:bodyPr>
            <a:normAutofit fontScale="90000"/>
          </a:bodyPr>
          <a:lstStyle/>
          <a:p>
            <a:r>
              <a:rPr lang="en-US" dirty="0"/>
              <a:t>First user journey</a:t>
            </a:r>
          </a:p>
        </p:txBody>
      </p:sp>
      <p:sp>
        <p:nvSpPr>
          <p:cNvPr id="4" name="Footer Placeholder 3">
            <a:extLst>
              <a:ext uri="{FF2B5EF4-FFF2-40B4-BE49-F238E27FC236}">
                <a16:creationId xmlns:a16="http://schemas.microsoft.com/office/drawing/2014/main" id="{ADC67136-FA59-E44C-64A0-36021BDDCF38}"/>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E9C414DA-38C3-62B9-6D67-8D5CA806EA93}"/>
              </a:ext>
            </a:extLst>
          </p:cNvPr>
          <p:cNvSpPr>
            <a:spLocks noGrp="1"/>
          </p:cNvSpPr>
          <p:nvPr>
            <p:ph type="sldNum" sz="quarter" idx="13"/>
          </p:nvPr>
        </p:nvSpPr>
        <p:spPr/>
        <p:txBody>
          <a:bodyPr/>
          <a:lstStyle/>
          <a:p>
            <a:fld id="{9C057DB4-583E-41A7-BD94-987342018C17}" type="slidenum">
              <a:rPr lang="en-GB" smtClean="0"/>
              <a:pPr/>
              <a:t>66</a:t>
            </a:fld>
            <a:endParaRPr lang="en-GB" dirty="0"/>
          </a:p>
        </p:txBody>
      </p:sp>
      <p:pic>
        <p:nvPicPr>
          <p:cNvPr id="6" name="Picture 5">
            <a:extLst>
              <a:ext uri="{FF2B5EF4-FFF2-40B4-BE49-F238E27FC236}">
                <a16:creationId xmlns:a16="http://schemas.microsoft.com/office/drawing/2014/main" id="{6FEC01CE-3CA0-60A8-382B-AF1828F86FC3}"/>
              </a:ext>
            </a:extLst>
          </p:cNvPr>
          <p:cNvPicPr>
            <a:picLocks noChangeAspect="1"/>
          </p:cNvPicPr>
          <p:nvPr/>
        </p:nvPicPr>
        <p:blipFill>
          <a:blip r:embed="rId2"/>
          <a:stretch>
            <a:fillRect/>
          </a:stretch>
        </p:blipFill>
        <p:spPr>
          <a:xfrm>
            <a:off x="1244860" y="1155474"/>
            <a:ext cx="6645600" cy="2832551"/>
          </a:xfrm>
          <a:prstGeom prst="rect">
            <a:avLst/>
          </a:prstGeom>
        </p:spPr>
      </p:pic>
    </p:spTree>
    <p:extLst>
      <p:ext uri="{BB962C8B-B14F-4D97-AF65-F5344CB8AC3E}">
        <p14:creationId xmlns:p14="http://schemas.microsoft.com/office/powerpoint/2010/main" val="457201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9E0D-EF61-E0F4-DC02-C2808D2357B6}"/>
              </a:ext>
            </a:extLst>
          </p:cNvPr>
          <p:cNvSpPr>
            <a:spLocks noGrp="1"/>
          </p:cNvSpPr>
          <p:nvPr>
            <p:ph type="title"/>
          </p:nvPr>
        </p:nvSpPr>
        <p:spPr/>
        <p:txBody>
          <a:bodyPr>
            <a:normAutofit fontScale="90000"/>
          </a:bodyPr>
          <a:lstStyle/>
          <a:p>
            <a:r>
              <a:rPr lang="en-US" dirty="0"/>
              <a:t>Second user journey</a:t>
            </a:r>
          </a:p>
        </p:txBody>
      </p:sp>
      <p:sp>
        <p:nvSpPr>
          <p:cNvPr id="4" name="Footer Placeholder 3">
            <a:extLst>
              <a:ext uri="{FF2B5EF4-FFF2-40B4-BE49-F238E27FC236}">
                <a16:creationId xmlns:a16="http://schemas.microsoft.com/office/drawing/2014/main" id="{2BE8A8CD-0157-A437-579E-0F79BC913DC3}"/>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33FD8B96-9B95-AB4D-BC3E-7D1A1A48FD0E}"/>
              </a:ext>
            </a:extLst>
          </p:cNvPr>
          <p:cNvSpPr>
            <a:spLocks noGrp="1"/>
          </p:cNvSpPr>
          <p:nvPr>
            <p:ph type="sldNum" sz="quarter" idx="13"/>
          </p:nvPr>
        </p:nvSpPr>
        <p:spPr/>
        <p:txBody>
          <a:bodyPr/>
          <a:lstStyle/>
          <a:p>
            <a:fld id="{9C057DB4-583E-41A7-BD94-987342018C17}" type="slidenum">
              <a:rPr lang="en-GB" smtClean="0"/>
              <a:pPr/>
              <a:t>67</a:t>
            </a:fld>
            <a:endParaRPr lang="en-GB" dirty="0"/>
          </a:p>
        </p:txBody>
      </p:sp>
      <p:pic>
        <p:nvPicPr>
          <p:cNvPr id="6" name="Picture 5">
            <a:extLst>
              <a:ext uri="{FF2B5EF4-FFF2-40B4-BE49-F238E27FC236}">
                <a16:creationId xmlns:a16="http://schemas.microsoft.com/office/drawing/2014/main" id="{59645B28-10A7-4B9E-284B-B663FD84A9FB}"/>
              </a:ext>
            </a:extLst>
          </p:cNvPr>
          <p:cNvPicPr>
            <a:picLocks noChangeAspect="1"/>
          </p:cNvPicPr>
          <p:nvPr/>
        </p:nvPicPr>
        <p:blipFill>
          <a:blip r:embed="rId2"/>
          <a:stretch>
            <a:fillRect/>
          </a:stretch>
        </p:blipFill>
        <p:spPr>
          <a:xfrm>
            <a:off x="1250439" y="771750"/>
            <a:ext cx="6634442" cy="3600000"/>
          </a:xfrm>
          <a:prstGeom prst="rect">
            <a:avLst/>
          </a:prstGeom>
        </p:spPr>
      </p:pic>
    </p:spTree>
    <p:extLst>
      <p:ext uri="{BB962C8B-B14F-4D97-AF65-F5344CB8AC3E}">
        <p14:creationId xmlns:p14="http://schemas.microsoft.com/office/powerpoint/2010/main" val="1686501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15EBF-58B6-4DD8-2781-F5E719CFA8A7}"/>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57200714-21E8-451B-8130-AF5E40BF087B}"/>
              </a:ext>
            </a:extLst>
          </p:cNvPr>
          <p:cNvSpPr>
            <a:spLocks noGrp="1"/>
          </p:cNvSpPr>
          <p:nvPr>
            <p:ph type="sldNum" sz="quarter" idx="13"/>
          </p:nvPr>
        </p:nvSpPr>
        <p:spPr/>
        <p:txBody>
          <a:bodyPr/>
          <a:lstStyle/>
          <a:p>
            <a:fld id="{9C057DB4-583E-41A7-BD94-987342018C17}" type="slidenum">
              <a:rPr lang="en-GB" smtClean="0"/>
              <a:pPr/>
              <a:t>68</a:t>
            </a:fld>
            <a:endParaRPr lang="en-GB" dirty="0"/>
          </a:p>
        </p:txBody>
      </p:sp>
      <p:pic>
        <p:nvPicPr>
          <p:cNvPr id="3" name="Picture 2" descr="A picture containing text, screenshot, number, font&#10;&#10;Description automatically generated">
            <a:extLst>
              <a:ext uri="{FF2B5EF4-FFF2-40B4-BE49-F238E27FC236}">
                <a16:creationId xmlns:a16="http://schemas.microsoft.com/office/drawing/2014/main" id="{60BC817F-31A2-3467-4F83-37CAEEA7E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838" y="551295"/>
            <a:ext cx="5963643" cy="4040909"/>
          </a:xfrm>
          <a:prstGeom prst="rect">
            <a:avLst/>
          </a:prstGeom>
        </p:spPr>
      </p:pic>
      <p:sp>
        <p:nvSpPr>
          <p:cNvPr id="2" name="Title 1">
            <a:extLst>
              <a:ext uri="{FF2B5EF4-FFF2-40B4-BE49-F238E27FC236}">
                <a16:creationId xmlns:a16="http://schemas.microsoft.com/office/drawing/2014/main" id="{BE45430C-44AD-CD39-5969-00B4E68C3481}"/>
              </a:ext>
            </a:extLst>
          </p:cNvPr>
          <p:cNvSpPr>
            <a:spLocks noGrp="1"/>
          </p:cNvSpPr>
          <p:nvPr>
            <p:ph type="title"/>
          </p:nvPr>
        </p:nvSpPr>
        <p:spPr>
          <a:xfrm>
            <a:off x="180000" y="114303"/>
            <a:ext cx="8775320" cy="439153"/>
          </a:xfrm>
        </p:spPr>
        <p:txBody>
          <a:bodyPr>
            <a:normAutofit fontScale="90000"/>
          </a:bodyPr>
          <a:lstStyle/>
          <a:p>
            <a:r>
              <a:rPr lang="en-US" dirty="0"/>
              <a:t>Example User reduction</a:t>
            </a:r>
          </a:p>
        </p:txBody>
      </p:sp>
    </p:spTree>
    <p:extLst>
      <p:ext uri="{BB962C8B-B14F-4D97-AF65-F5344CB8AC3E}">
        <p14:creationId xmlns:p14="http://schemas.microsoft.com/office/powerpoint/2010/main" val="3267761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15EBF-58B6-4DD8-2781-F5E719CFA8A7}"/>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57200714-21E8-451B-8130-AF5E40BF087B}"/>
              </a:ext>
            </a:extLst>
          </p:cNvPr>
          <p:cNvSpPr>
            <a:spLocks noGrp="1"/>
          </p:cNvSpPr>
          <p:nvPr>
            <p:ph type="sldNum" sz="quarter" idx="13"/>
          </p:nvPr>
        </p:nvSpPr>
        <p:spPr/>
        <p:txBody>
          <a:bodyPr/>
          <a:lstStyle/>
          <a:p>
            <a:fld id="{9C057DB4-583E-41A7-BD94-987342018C17}" type="slidenum">
              <a:rPr lang="en-GB" smtClean="0"/>
              <a:pPr/>
              <a:t>69</a:t>
            </a:fld>
            <a:endParaRPr lang="en-GB" dirty="0"/>
          </a:p>
        </p:txBody>
      </p:sp>
      <p:pic>
        <p:nvPicPr>
          <p:cNvPr id="7" name="Picture 6" descr="A picture containing text, number, screenshot, menu&#10;&#10;Description automatically generated">
            <a:extLst>
              <a:ext uri="{FF2B5EF4-FFF2-40B4-BE49-F238E27FC236}">
                <a16:creationId xmlns:a16="http://schemas.microsoft.com/office/drawing/2014/main" id="{6DF820BD-D6A1-C443-8D5F-1370DD4EF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168" y="483590"/>
            <a:ext cx="6419664" cy="4176320"/>
          </a:xfrm>
          <a:prstGeom prst="rect">
            <a:avLst/>
          </a:prstGeom>
        </p:spPr>
      </p:pic>
      <p:sp>
        <p:nvSpPr>
          <p:cNvPr id="2" name="Title 1">
            <a:extLst>
              <a:ext uri="{FF2B5EF4-FFF2-40B4-BE49-F238E27FC236}">
                <a16:creationId xmlns:a16="http://schemas.microsoft.com/office/drawing/2014/main" id="{DA00EC21-BC72-AB12-D0CE-15DF9ECF04AC}"/>
              </a:ext>
            </a:extLst>
          </p:cNvPr>
          <p:cNvSpPr>
            <a:spLocks noGrp="1"/>
          </p:cNvSpPr>
          <p:nvPr>
            <p:ph type="title"/>
          </p:nvPr>
        </p:nvSpPr>
        <p:spPr>
          <a:xfrm>
            <a:off x="180000" y="114303"/>
            <a:ext cx="8775320" cy="439153"/>
          </a:xfrm>
        </p:spPr>
        <p:txBody>
          <a:bodyPr>
            <a:normAutofit fontScale="90000"/>
          </a:bodyPr>
          <a:lstStyle/>
          <a:p>
            <a:r>
              <a:rPr lang="en-US" dirty="0"/>
              <a:t>Example Contract reduction</a:t>
            </a:r>
          </a:p>
        </p:txBody>
      </p:sp>
    </p:spTree>
    <p:extLst>
      <p:ext uri="{BB962C8B-B14F-4D97-AF65-F5344CB8AC3E}">
        <p14:creationId xmlns:p14="http://schemas.microsoft.com/office/powerpoint/2010/main" val="3548606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7BF5-0529-5A7B-93BD-DDB777C352D2}"/>
              </a:ext>
            </a:extLst>
          </p:cNvPr>
          <p:cNvSpPr>
            <a:spLocks noGrp="1"/>
          </p:cNvSpPr>
          <p:nvPr>
            <p:ph type="title"/>
          </p:nvPr>
        </p:nvSpPr>
        <p:spPr/>
        <p:txBody>
          <a:bodyPr>
            <a:normAutofit fontScale="90000"/>
          </a:bodyPr>
          <a:lstStyle/>
          <a:p>
            <a:r>
              <a:rPr lang="en-US" dirty="0"/>
              <a:t>Query reduction theory</a:t>
            </a:r>
          </a:p>
        </p:txBody>
      </p:sp>
      <p:sp>
        <p:nvSpPr>
          <p:cNvPr id="3" name="Text Placeholder 2">
            <a:extLst>
              <a:ext uri="{FF2B5EF4-FFF2-40B4-BE49-F238E27FC236}">
                <a16:creationId xmlns:a16="http://schemas.microsoft.com/office/drawing/2014/main" id="{2F362720-283D-9867-5E58-129893410148}"/>
              </a:ext>
            </a:extLst>
          </p:cNvPr>
          <p:cNvSpPr>
            <a:spLocks noGrp="1"/>
          </p:cNvSpPr>
          <p:nvPr>
            <p:ph type="body" sz="quarter" idx="14"/>
          </p:nvPr>
        </p:nvSpPr>
        <p:spPr/>
        <p:txBody>
          <a:bodyPr numCol="2"/>
          <a:lstStyle/>
          <a:p>
            <a:r>
              <a:rPr lang="en-US" dirty="0"/>
              <a:t>Queries share selection sets.</a:t>
            </a:r>
          </a:p>
          <a:p>
            <a:r>
              <a:rPr lang="en-US" dirty="0"/>
              <a:t>Remove fields from queries that are already in the cache.</a:t>
            </a:r>
          </a:p>
          <a:p>
            <a:endParaRPr lang="en-US" dirty="0"/>
          </a:p>
        </p:txBody>
      </p:sp>
      <p:sp>
        <p:nvSpPr>
          <p:cNvPr id="4" name="Footer Placeholder 3">
            <a:extLst>
              <a:ext uri="{FF2B5EF4-FFF2-40B4-BE49-F238E27FC236}">
                <a16:creationId xmlns:a16="http://schemas.microsoft.com/office/drawing/2014/main" id="{CA827010-C5DB-8408-FA73-F92D76DDB74F}"/>
              </a:ext>
            </a:extLst>
          </p:cNvPr>
          <p:cNvSpPr>
            <a:spLocks noGrp="1"/>
          </p:cNvSpPr>
          <p:nvPr>
            <p:ph type="ftr" sz="quarter" idx="12"/>
          </p:nvPr>
        </p:nvSpPr>
        <p:spPr/>
        <p:txBody>
          <a:bodyPr/>
          <a:lstStyle/>
          <a:p>
            <a:r>
              <a:rPr lang="en-GB" dirty="0"/>
              <a:t> Master Thesis Presentation | Mold Florian | 14.06.2023</a:t>
            </a:r>
          </a:p>
        </p:txBody>
      </p:sp>
      <p:sp>
        <p:nvSpPr>
          <p:cNvPr id="5" name="Slide Number Placeholder 4">
            <a:extLst>
              <a:ext uri="{FF2B5EF4-FFF2-40B4-BE49-F238E27FC236}">
                <a16:creationId xmlns:a16="http://schemas.microsoft.com/office/drawing/2014/main" id="{EF7554F2-0A52-09B6-DE84-03C7FD4A1ABF}"/>
              </a:ext>
            </a:extLst>
          </p:cNvPr>
          <p:cNvSpPr>
            <a:spLocks noGrp="1"/>
          </p:cNvSpPr>
          <p:nvPr>
            <p:ph type="sldNum" sz="quarter" idx="13"/>
          </p:nvPr>
        </p:nvSpPr>
        <p:spPr/>
        <p:txBody>
          <a:bodyPr/>
          <a:lstStyle/>
          <a:p>
            <a:fld id="{9C057DB4-583E-41A7-BD94-987342018C17}" type="slidenum">
              <a:rPr lang="en-GB" smtClean="0"/>
              <a:pPr/>
              <a:t>7</a:t>
            </a:fld>
            <a:endParaRPr lang="en-GB" dirty="0"/>
          </a:p>
        </p:txBody>
      </p:sp>
      <p:pic>
        <p:nvPicPr>
          <p:cNvPr id="6" name="Picture 5">
            <a:extLst>
              <a:ext uri="{FF2B5EF4-FFF2-40B4-BE49-F238E27FC236}">
                <a16:creationId xmlns:a16="http://schemas.microsoft.com/office/drawing/2014/main" id="{BC7E68FC-A20A-F38B-C66B-94208C1EACBA}"/>
              </a:ext>
            </a:extLst>
          </p:cNvPr>
          <p:cNvPicPr>
            <a:picLocks noChangeAspect="1"/>
          </p:cNvPicPr>
          <p:nvPr/>
        </p:nvPicPr>
        <p:blipFill>
          <a:blip r:embed="rId3"/>
          <a:stretch>
            <a:fillRect/>
          </a:stretch>
        </p:blipFill>
        <p:spPr>
          <a:xfrm>
            <a:off x="1186981" y="2036523"/>
            <a:ext cx="1759151" cy="2424636"/>
          </a:xfrm>
          <a:prstGeom prst="rect">
            <a:avLst/>
          </a:prstGeom>
        </p:spPr>
      </p:pic>
      <p:pic>
        <p:nvPicPr>
          <p:cNvPr id="7" name="Picture 6">
            <a:extLst>
              <a:ext uri="{FF2B5EF4-FFF2-40B4-BE49-F238E27FC236}">
                <a16:creationId xmlns:a16="http://schemas.microsoft.com/office/drawing/2014/main" id="{A4DA92CD-5F03-106F-A408-596B1665ED8C}"/>
              </a:ext>
            </a:extLst>
          </p:cNvPr>
          <p:cNvPicPr>
            <a:picLocks noChangeAspect="1"/>
          </p:cNvPicPr>
          <p:nvPr/>
        </p:nvPicPr>
        <p:blipFill>
          <a:blip r:embed="rId4"/>
          <a:stretch>
            <a:fillRect/>
          </a:stretch>
        </p:blipFill>
        <p:spPr>
          <a:xfrm>
            <a:off x="4566214" y="114303"/>
            <a:ext cx="4461107" cy="4401145"/>
          </a:xfrm>
          <a:prstGeom prst="rect">
            <a:avLst/>
          </a:prstGeom>
        </p:spPr>
      </p:pic>
      <p:sp>
        <p:nvSpPr>
          <p:cNvPr id="8" name="Notched Right Arrow 7">
            <a:extLst>
              <a:ext uri="{FF2B5EF4-FFF2-40B4-BE49-F238E27FC236}">
                <a16:creationId xmlns:a16="http://schemas.microsoft.com/office/drawing/2014/main" id="{C4ABD90E-87A2-43D6-5DCE-65E3B39F5C23}"/>
              </a:ext>
            </a:extLst>
          </p:cNvPr>
          <p:cNvSpPr/>
          <p:nvPr/>
        </p:nvSpPr>
        <p:spPr>
          <a:xfrm>
            <a:off x="3018133" y="2632500"/>
            <a:ext cx="1258645" cy="484909"/>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leads to</a:t>
            </a:r>
          </a:p>
        </p:txBody>
      </p:sp>
      <p:sp>
        <p:nvSpPr>
          <p:cNvPr id="11" name="TextBox 10">
            <a:extLst>
              <a:ext uri="{FF2B5EF4-FFF2-40B4-BE49-F238E27FC236}">
                <a16:creationId xmlns:a16="http://schemas.microsoft.com/office/drawing/2014/main" id="{DA39D352-6844-5E2E-95A0-EFDE4CDF2D54}"/>
              </a:ext>
            </a:extLst>
          </p:cNvPr>
          <p:cNvSpPr txBox="1"/>
          <p:nvPr/>
        </p:nvSpPr>
        <p:spPr>
          <a:xfrm>
            <a:off x="1034152" y="4461159"/>
            <a:ext cx="7921168" cy="273843"/>
          </a:xfrm>
          <a:prstGeom prst="rect">
            <a:avLst/>
          </a:prstGeom>
        </p:spPr>
        <p:txBody>
          <a:bodyPr vert="horz" wrap="square" lIns="91440" tIns="45720" rIns="91440" bIns="45720" rtlCol="0" anchor="t">
            <a:normAutofit fontScale="92500" lnSpcReduction="10000"/>
          </a:bodyPr>
          <a:lstStyle/>
          <a:p>
            <a:pPr algn="ctr"/>
            <a:r>
              <a:rPr lang="en-US" sz="1300" dirty="0"/>
              <a:t>Listing 4: Prefetching user fields in </a:t>
            </a:r>
            <a:r>
              <a:rPr lang="en-US" sz="1300" b="1" dirty="0" err="1"/>
              <a:t>allUsers</a:t>
            </a:r>
            <a:r>
              <a:rPr lang="en-US" sz="1300" dirty="0"/>
              <a:t> query leads to smaller query in </a:t>
            </a:r>
            <a:r>
              <a:rPr lang="en-US" sz="1300" b="1" dirty="0"/>
              <a:t>user</a:t>
            </a:r>
            <a:r>
              <a:rPr lang="en-US" sz="1300" dirty="0"/>
              <a:t> query</a:t>
            </a:r>
            <a:endParaRPr lang="en-US" sz="1300" dirty="0">
              <a:effectLst/>
            </a:endParaRPr>
          </a:p>
          <a:p>
            <a:pPr algn="ctr"/>
            <a:endParaRPr lang="en-US" sz="2800" dirty="0"/>
          </a:p>
        </p:txBody>
      </p:sp>
    </p:spTree>
    <p:extLst>
      <p:ext uri="{BB962C8B-B14F-4D97-AF65-F5344CB8AC3E}">
        <p14:creationId xmlns:p14="http://schemas.microsoft.com/office/powerpoint/2010/main" val="10642811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15EBF-58B6-4DD8-2781-F5E719CFA8A7}"/>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57200714-21E8-451B-8130-AF5E40BF087B}"/>
              </a:ext>
            </a:extLst>
          </p:cNvPr>
          <p:cNvSpPr>
            <a:spLocks noGrp="1"/>
          </p:cNvSpPr>
          <p:nvPr>
            <p:ph type="sldNum" sz="quarter" idx="13"/>
          </p:nvPr>
        </p:nvSpPr>
        <p:spPr/>
        <p:txBody>
          <a:bodyPr/>
          <a:lstStyle/>
          <a:p>
            <a:fld id="{9C057DB4-583E-41A7-BD94-987342018C17}" type="slidenum">
              <a:rPr lang="en-GB" smtClean="0"/>
              <a:pPr/>
              <a:t>70</a:t>
            </a:fld>
            <a:endParaRPr lang="en-GB" dirty="0"/>
          </a:p>
        </p:txBody>
      </p:sp>
      <p:pic>
        <p:nvPicPr>
          <p:cNvPr id="3" name="Picture 2" descr="A picture containing text, font, screenshot, number&#10;&#10;Description automatically generated">
            <a:extLst>
              <a:ext uri="{FF2B5EF4-FFF2-40B4-BE49-F238E27FC236}">
                <a16:creationId xmlns:a16="http://schemas.microsoft.com/office/drawing/2014/main" id="{1EF6C36F-7AA4-EE46-71C4-168C26F5F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32" y="1773192"/>
            <a:ext cx="7942296" cy="1819576"/>
          </a:xfrm>
          <a:prstGeom prst="rect">
            <a:avLst/>
          </a:prstGeom>
        </p:spPr>
      </p:pic>
      <p:sp>
        <p:nvSpPr>
          <p:cNvPr id="2" name="Title 1">
            <a:extLst>
              <a:ext uri="{FF2B5EF4-FFF2-40B4-BE49-F238E27FC236}">
                <a16:creationId xmlns:a16="http://schemas.microsoft.com/office/drawing/2014/main" id="{C2D46BC1-F536-0644-42A6-A9FB3DA283C5}"/>
              </a:ext>
            </a:extLst>
          </p:cNvPr>
          <p:cNvSpPr>
            <a:spLocks noGrp="1"/>
          </p:cNvSpPr>
          <p:nvPr>
            <p:ph type="title"/>
          </p:nvPr>
        </p:nvSpPr>
        <p:spPr>
          <a:xfrm>
            <a:off x="180000" y="114303"/>
            <a:ext cx="8775320" cy="439153"/>
          </a:xfrm>
        </p:spPr>
        <p:txBody>
          <a:bodyPr>
            <a:normAutofit fontScale="90000"/>
          </a:bodyPr>
          <a:lstStyle/>
          <a:p>
            <a:r>
              <a:rPr lang="en-US" dirty="0"/>
              <a:t>First User journey: first- and second-approach</a:t>
            </a:r>
          </a:p>
        </p:txBody>
      </p:sp>
    </p:spTree>
    <p:extLst>
      <p:ext uri="{BB962C8B-B14F-4D97-AF65-F5344CB8AC3E}">
        <p14:creationId xmlns:p14="http://schemas.microsoft.com/office/powerpoint/2010/main" val="36565984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15EBF-58B6-4DD8-2781-F5E719CFA8A7}"/>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57200714-21E8-451B-8130-AF5E40BF087B}"/>
              </a:ext>
            </a:extLst>
          </p:cNvPr>
          <p:cNvSpPr>
            <a:spLocks noGrp="1"/>
          </p:cNvSpPr>
          <p:nvPr>
            <p:ph type="sldNum" sz="quarter" idx="13"/>
          </p:nvPr>
        </p:nvSpPr>
        <p:spPr/>
        <p:txBody>
          <a:bodyPr/>
          <a:lstStyle/>
          <a:p>
            <a:fld id="{9C057DB4-583E-41A7-BD94-987342018C17}" type="slidenum">
              <a:rPr lang="en-GB" smtClean="0"/>
              <a:pPr/>
              <a:t>71</a:t>
            </a:fld>
            <a:endParaRPr lang="en-GB" dirty="0"/>
          </a:p>
        </p:txBody>
      </p:sp>
      <p:pic>
        <p:nvPicPr>
          <p:cNvPr id="3" name="Picture 2" descr="A picture containing text, font, screenshot, number&#10;&#10;Description automatically generated">
            <a:extLst>
              <a:ext uri="{FF2B5EF4-FFF2-40B4-BE49-F238E27FC236}">
                <a16:creationId xmlns:a16="http://schemas.microsoft.com/office/drawing/2014/main" id="{78036475-9752-FC1F-9E5D-F00FB4E37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49" y="1738482"/>
            <a:ext cx="7217410" cy="1664208"/>
          </a:xfrm>
          <a:prstGeom prst="rect">
            <a:avLst/>
          </a:prstGeom>
        </p:spPr>
      </p:pic>
      <p:sp>
        <p:nvSpPr>
          <p:cNvPr id="2" name="Title 1">
            <a:extLst>
              <a:ext uri="{FF2B5EF4-FFF2-40B4-BE49-F238E27FC236}">
                <a16:creationId xmlns:a16="http://schemas.microsoft.com/office/drawing/2014/main" id="{3DD9C9BE-2C67-6B43-E716-A20BB684919E}"/>
              </a:ext>
            </a:extLst>
          </p:cNvPr>
          <p:cNvSpPr>
            <a:spLocks noGrp="1"/>
          </p:cNvSpPr>
          <p:nvPr>
            <p:ph type="title"/>
          </p:nvPr>
        </p:nvSpPr>
        <p:spPr>
          <a:xfrm>
            <a:off x="180000" y="114303"/>
            <a:ext cx="8775320" cy="439153"/>
          </a:xfrm>
        </p:spPr>
        <p:txBody>
          <a:bodyPr>
            <a:normAutofit fontScale="90000"/>
          </a:bodyPr>
          <a:lstStyle/>
          <a:p>
            <a:r>
              <a:rPr lang="en-US" dirty="0"/>
              <a:t>First User journey: first- and third-approach</a:t>
            </a:r>
          </a:p>
        </p:txBody>
      </p:sp>
      <p:sp>
        <p:nvSpPr>
          <p:cNvPr id="6" name="TextBox 5">
            <a:extLst>
              <a:ext uri="{FF2B5EF4-FFF2-40B4-BE49-F238E27FC236}">
                <a16:creationId xmlns:a16="http://schemas.microsoft.com/office/drawing/2014/main" id="{473A4BCD-197F-60EF-D0AB-FCB07EE1C7EC}"/>
              </a:ext>
            </a:extLst>
          </p:cNvPr>
          <p:cNvSpPr txBox="1"/>
          <p:nvPr/>
        </p:nvSpPr>
        <p:spPr>
          <a:xfrm>
            <a:off x="7491774" y="5019741"/>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spTree>
    <p:extLst>
      <p:ext uri="{BB962C8B-B14F-4D97-AF65-F5344CB8AC3E}">
        <p14:creationId xmlns:p14="http://schemas.microsoft.com/office/powerpoint/2010/main" val="1797342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15EBF-58B6-4DD8-2781-F5E719CFA8A7}"/>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57200714-21E8-451B-8130-AF5E40BF087B}"/>
              </a:ext>
            </a:extLst>
          </p:cNvPr>
          <p:cNvSpPr>
            <a:spLocks noGrp="1"/>
          </p:cNvSpPr>
          <p:nvPr>
            <p:ph type="sldNum" sz="quarter" idx="13"/>
          </p:nvPr>
        </p:nvSpPr>
        <p:spPr/>
        <p:txBody>
          <a:bodyPr/>
          <a:lstStyle/>
          <a:p>
            <a:fld id="{9C057DB4-583E-41A7-BD94-987342018C17}" type="slidenum">
              <a:rPr lang="en-GB" smtClean="0"/>
              <a:pPr/>
              <a:t>72</a:t>
            </a:fld>
            <a:endParaRPr lang="en-GB" dirty="0"/>
          </a:p>
        </p:txBody>
      </p:sp>
      <p:pic>
        <p:nvPicPr>
          <p:cNvPr id="3" name="Picture 2" descr="A picture containing text, font, screenshot, number&#10;&#10;Description automatically generated">
            <a:extLst>
              <a:ext uri="{FF2B5EF4-FFF2-40B4-BE49-F238E27FC236}">
                <a16:creationId xmlns:a16="http://schemas.microsoft.com/office/drawing/2014/main" id="{8C0F67FE-7F72-5EC0-68DC-A29AEB1C5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665077"/>
            <a:ext cx="7772400" cy="1813346"/>
          </a:xfrm>
          <a:prstGeom prst="rect">
            <a:avLst/>
          </a:prstGeom>
        </p:spPr>
      </p:pic>
      <p:sp>
        <p:nvSpPr>
          <p:cNvPr id="2" name="Title 1">
            <a:extLst>
              <a:ext uri="{FF2B5EF4-FFF2-40B4-BE49-F238E27FC236}">
                <a16:creationId xmlns:a16="http://schemas.microsoft.com/office/drawing/2014/main" id="{317A6F07-6B68-5540-69C7-3F0A1EB644FF}"/>
              </a:ext>
            </a:extLst>
          </p:cNvPr>
          <p:cNvSpPr>
            <a:spLocks noGrp="1"/>
          </p:cNvSpPr>
          <p:nvPr>
            <p:ph type="title"/>
          </p:nvPr>
        </p:nvSpPr>
        <p:spPr>
          <a:xfrm>
            <a:off x="180000" y="114303"/>
            <a:ext cx="8775320" cy="439153"/>
          </a:xfrm>
        </p:spPr>
        <p:txBody>
          <a:bodyPr>
            <a:normAutofit fontScale="90000"/>
          </a:bodyPr>
          <a:lstStyle/>
          <a:p>
            <a:r>
              <a:rPr lang="en-US" dirty="0"/>
              <a:t>First User journey: second- and third-approach</a:t>
            </a:r>
          </a:p>
        </p:txBody>
      </p:sp>
    </p:spTree>
    <p:extLst>
      <p:ext uri="{BB962C8B-B14F-4D97-AF65-F5344CB8AC3E}">
        <p14:creationId xmlns:p14="http://schemas.microsoft.com/office/powerpoint/2010/main" val="1841918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15EBF-58B6-4DD8-2781-F5E719CFA8A7}"/>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57200714-21E8-451B-8130-AF5E40BF087B}"/>
              </a:ext>
            </a:extLst>
          </p:cNvPr>
          <p:cNvSpPr>
            <a:spLocks noGrp="1"/>
          </p:cNvSpPr>
          <p:nvPr>
            <p:ph type="sldNum" sz="quarter" idx="13"/>
          </p:nvPr>
        </p:nvSpPr>
        <p:spPr/>
        <p:txBody>
          <a:bodyPr/>
          <a:lstStyle/>
          <a:p>
            <a:fld id="{9C057DB4-583E-41A7-BD94-987342018C17}" type="slidenum">
              <a:rPr lang="en-GB" smtClean="0"/>
              <a:pPr/>
              <a:t>73</a:t>
            </a:fld>
            <a:endParaRPr lang="en-GB" dirty="0"/>
          </a:p>
        </p:txBody>
      </p:sp>
      <p:pic>
        <p:nvPicPr>
          <p:cNvPr id="3" name="Picture 2" descr="A picture containing text, font, screenshot, number&#10;&#10;Description automatically generated">
            <a:extLst>
              <a:ext uri="{FF2B5EF4-FFF2-40B4-BE49-F238E27FC236}">
                <a16:creationId xmlns:a16="http://schemas.microsoft.com/office/drawing/2014/main" id="{0787BD5E-F53A-460C-D865-946D76C29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60" y="1677830"/>
            <a:ext cx="7772400" cy="1787839"/>
          </a:xfrm>
          <a:prstGeom prst="rect">
            <a:avLst/>
          </a:prstGeom>
        </p:spPr>
      </p:pic>
      <p:sp>
        <p:nvSpPr>
          <p:cNvPr id="2" name="Title 1">
            <a:extLst>
              <a:ext uri="{FF2B5EF4-FFF2-40B4-BE49-F238E27FC236}">
                <a16:creationId xmlns:a16="http://schemas.microsoft.com/office/drawing/2014/main" id="{D07A9093-27EC-BAED-5DA0-CF821CD675C0}"/>
              </a:ext>
            </a:extLst>
          </p:cNvPr>
          <p:cNvSpPr>
            <a:spLocks noGrp="1"/>
          </p:cNvSpPr>
          <p:nvPr>
            <p:ph type="title"/>
          </p:nvPr>
        </p:nvSpPr>
        <p:spPr>
          <a:xfrm>
            <a:off x="180000" y="114303"/>
            <a:ext cx="8775320" cy="439153"/>
          </a:xfrm>
        </p:spPr>
        <p:txBody>
          <a:bodyPr>
            <a:normAutofit fontScale="90000"/>
          </a:bodyPr>
          <a:lstStyle/>
          <a:p>
            <a:r>
              <a:rPr lang="en-US" dirty="0"/>
              <a:t>Second User journey: first- and second-approach</a:t>
            </a:r>
          </a:p>
        </p:txBody>
      </p:sp>
    </p:spTree>
    <p:extLst>
      <p:ext uri="{BB962C8B-B14F-4D97-AF65-F5344CB8AC3E}">
        <p14:creationId xmlns:p14="http://schemas.microsoft.com/office/powerpoint/2010/main" val="423187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15EBF-58B6-4DD8-2781-F5E719CFA8A7}"/>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57200714-21E8-451B-8130-AF5E40BF087B}"/>
              </a:ext>
            </a:extLst>
          </p:cNvPr>
          <p:cNvSpPr>
            <a:spLocks noGrp="1"/>
          </p:cNvSpPr>
          <p:nvPr>
            <p:ph type="sldNum" sz="quarter" idx="13"/>
          </p:nvPr>
        </p:nvSpPr>
        <p:spPr/>
        <p:txBody>
          <a:bodyPr/>
          <a:lstStyle/>
          <a:p>
            <a:fld id="{9C057DB4-583E-41A7-BD94-987342018C17}" type="slidenum">
              <a:rPr lang="en-GB" smtClean="0"/>
              <a:pPr/>
              <a:t>74</a:t>
            </a:fld>
            <a:endParaRPr lang="en-GB" dirty="0"/>
          </a:p>
        </p:txBody>
      </p:sp>
      <p:pic>
        <p:nvPicPr>
          <p:cNvPr id="3" name="Picture 2" descr="A picture containing text, font, screenshot, number&#10;&#10;Description automatically generated">
            <a:extLst>
              <a:ext uri="{FF2B5EF4-FFF2-40B4-BE49-F238E27FC236}">
                <a16:creationId xmlns:a16="http://schemas.microsoft.com/office/drawing/2014/main" id="{EBA5B698-F1BB-A0CB-21CE-794A79531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60" y="1684103"/>
            <a:ext cx="7772400" cy="1775293"/>
          </a:xfrm>
          <a:prstGeom prst="rect">
            <a:avLst/>
          </a:prstGeom>
        </p:spPr>
      </p:pic>
      <p:sp>
        <p:nvSpPr>
          <p:cNvPr id="2" name="Title 1">
            <a:extLst>
              <a:ext uri="{FF2B5EF4-FFF2-40B4-BE49-F238E27FC236}">
                <a16:creationId xmlns:a16="http://schemas.microsoft.com/office/drawing/2014/main" id="{29ADA96F-D598-2CC3-C702-A2000D912C90}"/>
              </a:ext>
            </a:extLst>
          </p:cNvPr>
          <p:cNvSpPr>
            <a:spLocks noGrp="1"/>
          </p:cNvSpPr>
          <p:nvPr>
            <p:ph type="title"/>
          </p:nvPr>
        </p:nvSpPr>
        <p:spPr>
          <a:xfrm>
            <a:off x="180000" y="114303"/>
            <a:ext cx="8775320" cy="439153"/>
          </a:xfrm>
        </p:spPr>
        <p:txBody>
          <a:bodyPr>
            <a:normAutofit fontScale="90000"/>
          </a:bodyPr>
          <a:lstStyle/>
          <a:p>
            <a:r>
              <a:rPr lang="en-US" dirty="0"/>
              <a:t>Second User journey: first- and third-approach</a:t>
            </a:r>
          </a:p>
        </p:txBody>
      </p:sp>
    </p:spTree>
    <p:extLst>
      <p:ext uri="{BB962C8B-B14F-4D97-AF65-F5344CB8AC3E}">
        <p14:creationId xmlns:p14="http://schemas.microsoft.com/office/powerpoint/2010/main" val="174601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15EBF-58B6-4DD8-2781-F5E719CFA8A7}"/>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57200714-21E8-451B-8130-AF5E40BF087B}"/>
              </a:ext>
            </a:extLst>
          </p:cNvPr>
          <p:cNvSpPr>
            <a:spLocks noGrp="1"/>
          </p:cNvSpPr>
          <p:nvPr>
            <p:ph type="sldNum" sz="quarter" idx="13"/>
          </p:nvPr>
        </p:nvSpPr>
        <p:spPr/>
        <p:txBody>
          <a:bodyPr/>
          <a:lstStyle/>
          <a:p>
            <a:fld id="{9C057DB4-583E-41A7-BD94-987342018C17}" type="slidenum">
              <a:rPr lang="en-GB" smtClean="0"/>
              <a:pPr/>
              <a:t>75</a:t>
            </a:fld>
            <a:endParaRPr lang="en-GB" dirty="0"/>
          </a:p>
        </p:txBody>
      </p:sp>
      <p:pic>
        <p:nvPicPr>
          <p:cNvPr id="3" name="Picture 2" descr="A picture containing text, font, screenshot, number&#10;&#10;Description automatically generated">
            <a:extLst>
              <a:ext uri="{FF2B5EF4-FFF2-40B4-BE49-F238E27FC236}">
                <a16:creationId xmlns:a16="http://schemas.microsoft.com/office/drawing/2014/main" id="{510F670A-DB00-8CCB-38B8-B45C62CF5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47" y="1656869"/>
            <a:ext cx="7808705" cy="1829762"/>
          </a:xfrm>
          <a:prstGeom prst="rect">
            <a:avLst/>
          </a:prstGeom>
        </p:spPr>
      </p:pic>
      <p:sp>
        <p:nvSpPr>
          <p:cNvPr id="2" name="Title 1">
            <a:extLst>
              <a:ext uri="{FF2B5EF4-FFF2-40B4-BE49-F238E27FC236}">
                <a16:creationId xmlns:a16="http://schemas.microsoft.com/office/drawing/2014/main" id="{0E89B026-884E-0D72-8042-51E747B93762}"/>
              </a:ext>
            </a:extLst>
          </p:cNvPr>
          <p:cNvSpPr>
            <a:spLocks noGrp="1"/>
          </p:cNvSpPr>
          <p:nvPr>
            <p:ph type="title"/>
          </p:nvPr>
        </p:nvSpPr>
        <p:spPr>
          <a:xfrm>
            <a:off x="180000" y="114303"/>
            <a:ext cx="8775320" cy="439153"/>
          </a:xfrm>
        </p:spPr>
        <p:txBody>
          <a:bodyPr>
            <a:normAutofit fontScale="90000"/>
          </a:bodyPr>
          <a:lstStyle/>
          <a:p>
            <a:r>
              <a:rPr lang="en-US" dirty="0"/>
              <a:t>Second User journey: second- and third-approach</a:t>
            </a:r>
          </a:p>
        </p:txBody>
      </p:sp>
    </p:spTree>
    <p:extLst>
      <p:ext uri="{BB962C8B-B14F-4D97-AF65-F5344CB8AC3E}">
        <p14:creationId xmlns:p14="http://schemas.microsoft.com/office/powerpoint/2010/main" val="97259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9616-8283-EDEA-90D6-CD7B9DCFA089}"/>
              </a:ext>
            </a:extLst>
          </p:cNvPr>
          <p:cNvSpPr>
            <a:spLocks noGrp="1"/>
          </p:cNvSpPr>
          <p:nvPr>
            <p:ph type="title"/>
          </p:nvPr>
        </p:nvSpPr>
        <p:spPr/>
        <p:txBody>
          <a:bodyPr>
            <a:normAutofit fontScale="90000"/>
          </a:bodyPr>
          <a:lstStyle/>
          <a:p>
            <a:r>
              <a:rPr lang="en-US" dirty="0"/>
              <a:t>Hypotheses</a:t>
            </a:r>
          </a:p>
        </p:txBody>
      </p:sp>
      <p:sp>
        <p:nvSpPr>
          <p:cNvPr id="4" name="Footer Placeholder 3">
            <a:extLst>
              <a:ext uri="{FF2B5EF4-FFF2-40B4-BE49-F238E27FC236}">
                <a16:creationId xmlns:a16="http://schemas.microsoft.com/office/drawing/2014/main" id="{BDAAFAFA-8E49-3322-175D-0EC22FF006A2}"/>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D21ED3CF-FDE3-5D81-0784-13A440130BB5}"/>
              </a:ext>
            </a:extLst>
          </p:cNvPr>
          <p:cNvSpPr>
            <a:spLocks noGrp="1"/>
          </p:cNvSpPr>
          <p:nvPr>
            <p:ph type="sldNum" sz="quarter" idx="13"/>
          </p:nvPr>
        </p:nvSpPr>
        <p:spPr/>
        <p:txBody>
          <a:bodyPr/>
          <a:lstStyle/>
          <a:p>
            <a:fld id="{9C057DB4-583E-41A7-BD94-987342018C17}" type="slidenum">
              <a:rPr lang="en-GB" smtClean="0"/>
              <a:pPr/>
              <a:t>8</a:t>
            </a:fld>
            <a:endParaRPr lang="en-GB" dirty="0"/>
          </a:p>
        </p:txBody>
      </p:sp>
      <p:graphicFrame>
        <p:nvGraphicFramePr>
          <p:cNvPr id="17" name="Text Placeholder 2">
            <a:extLst>
              <a:ext uri="{FF2B5EF4-FFF2-40B4-BE49-F238E27FC236}">
                <a16:creationId xmlns:a16="http://schemas.microsoft.com/office/drawing/2014/main" id="{A0C7E539-7F7E-8495-DCFA-8A1896803D1C}"/>
              </a:ext>
            </a:extLst>
          </p:cNvPr>
          <p:cNvGraphicFramePr/>
          <p:nvPr>
            <p:extLst>
              <p:ext uri="{D42A27DB-BD31-4B8C-83A1-F6EECF244321}">
                <p14:modId xmlns:p14="http://schemas.microsoft.com/office/powerpoint/2010/main" val="2151957334"/>
              </p:ext>
            </p:extLst>
          </p:nvPr>
        </p:nvGraphicFramePr>
        <p:xfrm>
          <a:off x="1013493" y="214763"/>
          <a:ext cx="7108333" cy="4713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8390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9616-8283-EDEA-90D6-CD7B9DCFA089}"/>
              </a:ext>
            </a:extLst>
          </p:cNvPr>
          <p:cNvSpPr>
            <a:spLocks noGrp="1"/>
          </p:cNvSpPr>
          <p:nvPr>
            <p:ph type="title"/>
          </p:nvPr>
        </p:nvSpPr>
        <p:spPr/>
        <p:txBody>
          <a:bodyPr>
            <a:normAutofit fontScale="90000"/>
          </a:bodyPr>
          <a:lstStyle/>
          <a:p>
            <a:r>
              <a:rPr lang="en-US" dirty="0"/>
              <a:t>Methodology</a:t>
            </a:r>
          </a:p>
        </p:txBody>
      </p:sp>
      <p:sp>
        <p:nvSpPr>
          <p:cNvPr id="4" name="Footer Placeholder 3">
            <a:extLst>
              <a:ext uri="{FF2B5EF4-FFF2-40B4-BE49-F238E27FC236}">
                <a16:creationId xmlns:a16="http://schemas.microsoft.com/office/drawing/2014/main" id="{BDAAFAFA-8E49-3322-175D-0EC22FF006A2}"/>
              </a:ext>
            </a:extLst>
          </p:cNvPr>
          <p:cNvSpPr>
            <a:spLocks noGrp="1"/>
          </p:cNvSpPr>
          <p:nvPr>
            <p:ph type="ftr" sz="quarter" idx="12"/>
          </p:nvPr>
        </p:nvSpPr>
        <p:spPr/>
        <p:txBody>
          <a:bodyPr/>
          <a:lstStyle/>
          <a:p>
            <a:r>
              <a:rPr lang="en-GB" dirty="0"/>
              <a:t>Master Thesis Presentation | Mold Florian | 14.06.2023</a:t>
            </a:r>
          </a:p>
        </p:txBody>
      </p:sp>
      <p:sp>
        <p:nvSpPr>
          <p:cNvPr id="5" name="Slide Number Placeholder 4">
            <a:extLst>
              <a:ext uri="{FF2B5EF4-FFF2-40B4-BE49-F238E27FC236}">
                <a16:creationId xmlns:a16="http://schemas.microsoft.com/office/drawing/2014/main" id="{D21ED3CF-FDE3-5D81-0784-13A440130BB5}"/>
              </a:ext>
            </a:extLst>
          </p:cNvPr>
          <p:cNvSpPr>
            <a:spLocks noGrp="1"/>
          </p:cNvSpPr>
          <p:nvPr>
            <p:ph type="sldNum" sz="quarter" idx="13"/>
          </p:nvPr>
        </p:nvSpPr>
        <p:spPr/>
        <p:txBody>
          <a:bodyPr/>
          <a:lstStyle/>
          <a:p>
            <a:fld id="{9C057DB4-583E-41A7-BD94-987342018C17}" type="slidenum">
              <a:rPr lang="en-GB" smtClean="0"/>
              <a:pPr/>
              <a:t>9</a:t>
            </a:fld>
            <a:endParaRPr lang="en-GB" dirty="0"/>
          </a:p>
        </p:txBody>
      </p:sp>
      <p:graphicFrame>
        <p:nvGraphicFramePr>
          <p:cNvPr id="17" name="Text Placeholder 2">
            <a:extLst>
              <a:ext uri="{FF2B5EF4-FFF2-40B4-BE49-F238E27FC236}">
                <a16:creationId xmlns:a16="http://schemas.microsoft.com/office/drawing/2014/main" id="{A0C7E539-7F7E-8495-DCFA-8A1896803D1C}"/>
              </a:ext>
            </a:extLst>
          </p:cNvPr>
          <p:cNvGraphicFramePr/>
          <p:nvPr>
            <p:extLst>
              <p:ext uri="{D42A27DB-BD31-4B8C-83A1-F6EECF244321}">
                <p14:modId xmlns:p14="http://schemas.microsoft.com/office/powerpoint/2010/main" val="2897431503"/>
              </p:ext>
            </p:extLst>
          </p:nvPr>
        </p:nvGraphicFramePr>
        <p:xfrm>
          <a:off x="2573079" y="57153"/>
          <a:ext cx="6454242" cy="4596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75342BB-B080-A354-47AB-1219FA5ED15A}"/>
              </a:ext>
            </a:extLst>
          </p:cNvPr>
          <p:cNvSpPr txBox="1"/>
          <p:nvPr/>
        </p:nvSpPr>
        <p:spPr>
          <a:xfrm>
            <a:off x="3772800" y="964800"/>
            <a:ext cx="0" cy="0"/>
          </a:xfrm>
          <a:prstGeom prst="rect">
            <a:avLst/>
          </a:prstGeom>
        </p:spPr>
        <p:txBody>
          <a:bodyPr vert="horz" wrap="none" lIns="91440" tIns="45720" rIns="91440" bIns="45720" rtlCol="0" anchor="t">
            <a:normAutofit fontScale="25000" lnSpcReduction="20000"/>
          </a:bodyPr>
          <a:lstStyle/>
          <a:p>
            <a:pPr algn="l"/>
            <a:endParaRPr lang="en-US" sz="2800" dirty="0"/>
          </a:p>
        </p:txBody>
      </p:sp>
      <p:sp>
        <p:nvSpPr>
          <p:cNvPr id="8" name="Down Arrow 7">
            <a:extLst>
              <a:ext uri="{FF2B5EF4-FFF2-40B4-BE49-F238E27FC236}">
                <a16:creationId xmlns:a16="http://schemas.microsoft.com/office/drawing/2014/main" id="{8FD14708-675B-6FD7-163D-C709897EA890}"/>
              </a:ext>
            </a:extLst>
          </p:cNvPr>
          <p:cNvSpPr/>
          <p:nvPr/>
        </p:nvSpPr>
        <p:spPr>
          <a:xfrm>
            <a:off x="5534679" y="837442"/>
            <a:ext cx="191498" cy="206219"/>
          </a:xfrm>
          <a:prstGeom prst="downArrow">
            <a:avLst/>
          </a:prstGeom>
          <a:solidFill>
            <a:srgbClr val="005A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A96"/>
              </a:solidFill>
            </a:endParaRPr>
          </a:p>
        </p:txBody>
      </p:sp>
      <p:sp>
        <p:nvSpPr>
          <p:cNvPr id="9" name="Down Arrow 8">
            <a:extLst>
              <a:ext uri="{FF2B5EF4-FFF2-40B4-BE49-F238E27FC236}">
                <a16:creationId xmlns:a16="http://schemas.microsoft.com/office/drawing/2014/main" id="{66DB142D-ACCC-5CEE-4DDA-FEE148CA98BB}"/>
              </a:ext>
            </a:extLst>
          </p:cNvPr>
          <p:cNvSpPr/>
          <p:nvPr/>
        </p:nvSpPr>
        <p:spPr>
          <a:xfrm>
            <a:off x="5534679" y="1775859"/>
            <a:ext cx="191498" cy="206219"/>
          </a:xfrm>
          <a:prstGeom prst="downArrow">
            <a:avLst/>
          </a:prstGeom>
          <a:solidFill>
            <a:srgbClr val="005A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A96"/>
              </a:solidFill>
            </a:endParaRPr>
          </a:p>
        </p:txBody>
      </p:sp>
      <p:sp>
        <p:nvSpPr>
          <p:cNvPr id="10" name="Down Arrow 9">
            <a:extLst>
              <a:ext uri="{FF2B5EF4-FFF2-40B4-BE49-F238E27FC236}">
                <a16:creationId xmlns:a16="http://schemas.microsoft.com/office/drawing/2014/main" id="{DB43FCBE-8CC8-CA92-6FFE-C0671ECF64A5}"/>
              </a:ext>
            </a:extLst>
          </p:cNvPr>
          <p:cNvSpPr/>
          <p:nvPr/>
        </p:nvSpPr>
        <p:spPr>
          <a:xfrm>
            <a:off x="5534679" y="2722831"/>
            <a:ext cx="191498" cy="206219"/>
          </a:xfrm>
          <a:prstGeom prst="downArrow">
            <a:avLst/>
          </a:prstGeom>
          <a:solidFill>
            <a:srgbClr val="005A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A96"/>
              </a:solidFill>
            </a:endParaRPr>
          </a:p>
        </p:txBody>
      </p:sp>
      <p:sp>
        <p:nvSpPr>
          <p:cNvPr id="11" name="Down Arrow 10">
            <a:extLst>
              <a:ext uri="{FF2B5EF4-FFF2-40B4-BE49-F238E27FC236}">
                <a16:creationId xmlns:a16="http://schemas.microsoft.com/office/drawing/2014/main" id="{1371E8E2-F9A1-8D7B-502C-9BB7D00387E5}"/>
              </a:ext>
            </a:extLst>
          </p:cNvPr>
          <p:cNvSpPr/>
          <p:nvPr/>
        </p:nvSpPr>
        <p:spPr>
          <a:xfrm>
            <a:off x="5534679" y="3669803"/>
            <a:ext cx="191498" cy="206219"/>
          </a:xfrm>
          <a:prstGeom prst="downArrow">
            <a:avLst/>
          </a:prstGeom>
          <a:solidFill>
            <a:srgbClr val="005A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A96"/>
              </a:solidFill>
            </a:endParaRPr>
          </a:p>
        </p:txBody>
      </p:sp>
    </p:spTree>
    <p:extLst>
      <p:ext uri="{BB962C8B-B14F-4D97-AF65-F5344CB8AC3E}">
        <p14:creationId xmlns:p14="http://schemas.microsoft.com/office/powerpoint/2010/main" val="535122531"/>
      </p:ext>
    </p:extLst>
  </p:cSld>
  <p:clrMapOvr>
    <a:masterClrMapping/>
  </p:clrMapOvr>
</p:sld>
</file>

<file path=ppt/theme/theme1.xml><?xml version="1.0" encoding="utf-8"?>
<a:theme xmlns:a="http://schemas.openxmlformats.org/drawingml/2006/main" name="Office">
  <a:themeElements>
    <a:clrScheme name="Custom 2">
      <a:dk1>
        <a:sysClr val="windowText" lastClr="000000"/>
      </a:dk1>
      <a:lt1>
        <a:sysClr val="window" lastClr="FFFFFF"/>
      </a:lt1>
      <a:dk2>
        <a:srgbClr val="72777A"/>
      </a:dk2>
      <a:lt2>
        <a:srgbClr val="FFFFFF"/>
      </a:lt2>
      <a:accent1>
        <a:srgbClr val="72777A"/>
      </a:accent1>
      <a:accent2>
        <a:srgbClr val="AAADAF"/>
      </a:accent2>
      <a:accent3>
        <a:srgbClr val="8BB31D"/>
      </a:accent3>
      <a:accent4>
        <a:srgbClr val="B9D177"/>
      </a:accent4>
      <a:accent5>
        <a:srgbClr val="00649C"/>
      </a:accent5>
      <a:accent6>
        <a:srgbClr val="66A2C4"/>
      </a:accent6>
      <a:hlink>
        <a:srgbClr val="00649C"/>
      </a:hlink>
      <a:folHlink>
        <a:srgbClr val="323F4F"/>
      </a:folHlink>
    </a:clrScheme>
    <a:fontScheme name="Benutzerdefiniert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2800" dirty="0"/>
        </a:defPPr>
      </a:lstStyle>
    </a:txDef>
  </a:objectDefaults>
  <a:extraClrSchemeLst/>
  <a:extLst>
    <a:ext uri="{05A4C25C-085E-4340-85A3-A5531E510DB2}">
      <thm15:themeFamily xmlns:thm15="http://schemas.microsoft.com/office/thememl/2012/main" name="Präsentation3" id="{15EC8A32-EFA0-4B0B-AC0F-1D8CF766F1E4}" vid="{CE16643F-63A4-48FC-8B61-AF37F67178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Template>
  <TotalTime>29458</TotalTime>
  <Words>12921</Words>
  <Application>Microsoft Macintosh PowerPoint</Application>
  <PresentationFormat>On-screen Show (16:9)</PresentationFormat>
  <Paragraphs>982</Paragraphs>
  <Slides>75</Slides>
  <Notes>66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Helvetica</vt:lpstr>
      <vt:lpstr>Söhne</vt:lpstr>
      <vt:lpstr>Symbol</vt:lpstr>
      <vt:lpstr>Office</vt:lpstr>
      <vt:lpstr>Can GraphQL bring a performance improvement in micro-frontend architectures?  </vt:lpstr>
      <vt:lpstr>Why micro-frontends [1]</vt:lpstr>
      <vt:lpstr>Challenges with micro-frontends [1]</vt:lpstr>
      <vt:lpstr>Over-fetching and Over-requesting [2]</vt:lpstr>
      <vt:lpstr>Why GraphQL [3]</vt:lpstr>
      <vt:lpstr>Status quo: Combining GraphQL and micro-frontends</vt:lpstr>
      <vt:lpstr>Query reduction theory</vt:lpstr>
      <vt:lpstr>Hypotheses</vt:lpstr>
      <vt:lpstr>Methodology</vt:lpstr>
      <vt:lpstr>Micro-frontend prototype</vt:lpstr>
      <vt:lpstr>Most significant results: Measurement approaches</vt:lpstr>
      <vt:lpstr>Most significant results: Network request size</vt:lpstr>
      <vt:lpstr>Most significant results: Network response size</vt:lpstr>
      <vt:lpstr>Summary: Put the results into context</vt:lpstr>
      <vt:lpstr>Future aspects</vt:lpstr>
      <vt:lpstr>Thank you for listening</vt:lpstr>
      <vt:lpstr>Sources</vt:lpstr>
      <vt:lpstr>Most significant results: Response times</vt:lpstr>
      <vt:lpstr>Apollo Client’s fetch policies</vt:lpstr>
      <vt:lpstr>Cache invalidation</vt:lpstr>
      <vt:lpstr>Apollo Client garbage collection and eviction</vt:lpstr>
      <vt:lpstr>Consumer Driven APIs &amp; Backend For Frontends</vt:lpstr>
      <vt:lpstr>GraphQL characteristics</vt:lpstr>
      <vt:lpstr>GraphQL subscriptions</vt:lpstr>
      <vt:lpstr>Data normalization</vt:lpstr>
      <vt:lpstr>Data normalization</vt:lpstr>
      <vt:lpstr>Data normalization</vt:lpstr>
      <vt:lpstr>Data normalization</vt:lpstr>
      <vt:lpstr>Data normalization</vt:lpstr>
      <vt:lpstr>Query Reduction</vt:lpstr>
      <vt:lpstr>Query reduction</vt:lpstr>
      <vt:lpstr>apollo-augmented-hooks</vt:lpstr>
      <vt:lpstr>Remove fields from queries</vt:lpstr>
      <vt:lpstr>Pre-conditions</vt:lpstr>
      <vt:lpstr>Remove fields from queries</vt:lpstr>
      <vt:lpstr>Remove fields from queries</vt:lpstr>
      <vt:lpstr>Remove fields from queries</vt:lpstr>
      <vt:lpstr>Remove fields from queries</vt:lpstr>
      <vt:lpstr>Type Policies</vt:lpstr>
      <vt:lpstr>Apollo Client Cache Structure</vt:lpstr>
      <vt:lpstr>Request with cached query results</vt:lpstr>
      <vt:lpstr>API Abstraction</vt:lpstr>
      <vt:lpstr>Enhanced features of apollo-augmented-hooks</vt:lpstr>
      <vt:lpstr>Software Monoliths</vt:lpstr>
      <vt:lpstr>Software monoliths disadvantages</vt:lpstr>
      <vt:lpstr>Micro-frontend architecture</vt:lpstr>
      <vt:lpstr>Micro-frontend characteristics</vt:lpstr>
      <vt:lpstr>Micro-frontend disadvantages</vt:lpstr>
      <vt:lpstr>Micro-frontend integration strategies</vt:lpstr>
      <vt:lpstr>Micro-frontend communication</vt:lpstr>
      <vt:lpstr>Micro-frontend communication</vt:lpstr>
      <vt:lpstr>Module Federation</vt:lpstr>
      <vt:lpstr>Configuring Module Federation (Host)</vt:lpstr>
      <vt:lpstr>Configuring Module Federation (Remotes)</vt:lpstr>
      <vt:lpstr>GraphQL Advantages</vt:lpstr>
      <vt:lpstr>GraphQL Disadvantages</vt:lpstr>
      <vt:lpstr>Prototype’s architecture</vt:lpstr>
      <vt:lpstr>Deployment Problems</vt:lpstr>
      <vt:lpstr>Integrate React</vt:lpstr>
      <vt:lpstr>Backend-For-Frontend</vt:lpstr>
      <vt:lpstr>Application settings</vt:lpstr>
      <vt:lpstr>Share secondary entry points</vt:lpstr>
      <vt:lpstr>Communication layer</vt:lpstr>
      <vt:lpstr>Shared caching layer</vt:lpstr>
      <vt:lpstr>GraphQL Client creation</vt:lpstr>
      <vt:lpstr>First user journey</vt:lpstr>
      <vt:lpstr>Second user journey</vt:lpstr>
      <vt:lpstr>Example User reduction</vt:lpstr>
      <vt:lpstr>Example Contract reduction</vt:lpstr>
      <vt:lpstr>First User journey: first- and second-approach</vt:lpstr>
      <vt:lpstr>First User journey: first- and third-approach</vt:lpstr>
      <vt:lpstr>First User journey: second- and third-approach</vt:lpstr>
      <vt:lpstr>Second User journey: first- and second-approach</vt:lpstr>
      <vt:lpstr>Second User journey: first- and third-approach</vt:lpstr>
      <vt:lpstr>Second User journey: second- and third-approach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Anmerkungen zur Vorlage</dc:title>
  <dc:creator>Florian Mold</dc:creator>
  <cp:lastModifiedBy>MOLD Florian (RSG)</cp:lastModifiedBy>
  <cp:revision>697</cp:revision>
  <cp:lastPrinted>2023-06-10T13:32:27Z</cp:lastPrinted>
  <dcterms:created xsi:type="dcterms:W3CDTF">2022-11-05T10:13:30Z</dcterms:created>
  <dcterms:modified xsi:type="dcterms:W3CDTF">2023-06-14T12:40:11Z</dcterms:modified>
</cp:coreProperties>
</file>